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48" autoAdjust="0"/>
  </p:normalViewPr>
  <p:slideViewPr>
    <p:cSldViewPr snapToGrid="0">
      <p:cViewPr varScale="1">
        <p:scale>
          <a:sx n="90" d="100"/>
          <a:sy n="90" d="100"/>
        </p:scale>
        <p:origin x="21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2794"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5A1B2-19E9-470C-B283-925D12213407}" type="datetimeFigureOut">
              <a:rPr lang="de-DE" smtClean="0"/>
              <a:t>21.12.2025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4D30F-9C27-47BD-8208-CAA9511E9880}" type="slidenum">
              <a:rPr lang="de-DE" smtClean="0"/>
              <a:t>‹Nr.›</a:t>
            </a:fld>
            <a:endParaRPr lang="de-DE"/>
          </a:p>
        </p:txBody>
      </p:sp>
    </p:spTree>
    <p:extLst>
      <p:ext uri="{BB962C8B-B14F-4D97-AF65-F5344CB8AC3E}">
        <p14:creationId xmlns:p14="http://schemas.microsoft.com/office/powerpoint/2010/main" val="4722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A84D30F-9C27-47BD-8208-CAA9511E9880}" type="slidenum">
              <a:rPr lang="de-DE" smtClean="0"/>
              <a:t>1</a:t>
            </a:fld>
            <a:endParaRPr lang="de-DE"/>
          </a:p>
        </p:txBody>
      </p:sp>
    </p:spTree>
    <p:extLst>
      <p:ext uri="{BB962C8B-B14F-4D97-AF65-F5344CB8AC3E}">
        <p14:creationId xmlns:p14="http://schemas.microsoft.com/office/powerpoint/2010/main" val="80257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CEC5C-AD36-B310-2B15-3A3454AD58F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00380F0-00CA-03F3-A571-7F2D2066A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99A9743-2352-58DA-243C-CD0980C8C43E}"/>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5" name="Fußzeilenplatzhalter 4">
            <a:extLst>
              <a:ext uri="{FF2B5EF4-FFF2-40B4-BE49-F238E27FC236}">
                <a16:creationId xmlns:a16="http://schemas.microsoft.com/office/drawing/2014/main" id="{FAD50F73-96A1-E8AC-D14D-63E56E5385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6233F7-7072-B72E-ED5D-20B288E84A74}"/>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56360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8E883-437E-7D4C-C9C1-678EAD88D9F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35F0DE4-EA16-3866-0BAE-518A743B2EE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A69299-B98A-5529-0AA1-1C88AACEEC42}"/>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5" name="Fußzeilenplatzhalter 4">
            <a:extLst>
              <a:ext uri="{FF2B5EF4-FFF2-40B4-BE49-F238E27FC236}">
                <a16:creationId xmlns:a16="http://schemas.microsoft.com/office/drawing/2014/main" id="{B0DCDB48-F4B8-887E-BCDA-FCBD812A62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7D89947-F4BE-31A3-DCA1-B7905E80C894}"/>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217784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EAE2D69-4158-0857-939E-E257B67AFA3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9223F81-31F0-22A2-6A7A-877C3CE06EE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61A3332-642C-EA6E-5AE8-C52701C986D6}"/>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5" name="Fußzeilenplatzhalter 4">
            <a:extLst>
              <a:ext uri="{FF2B5EF4-FFF2-40B4-BE49-F238E27FC236}">
                <a16:creationId xmlns:a16="http://schemas.microsoft.com/office/drawing/2014/main" id="{B00B4E69-FC83-7107-FA02-A0CB9AD326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EA28D6-C020-D4FC-861A-8A59165377B5}"/>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41117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FAFD1-8F16-B387-3B08-CD79B4624F2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4794B1E-816C-528F-100E-D1EE540D96F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FF65C-B835-1D20-774C-E087DE88034A}"/>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5" name="Fußzeilenplatzhalter 4">
            <a:extLst>
              <a:ext uri="{FF2B5EF4-FFF2-40B4-BE49-F238E27FC236}">
                <a16:creationId xmlns:a16="http://schemas.microsoft.com/office/drawing/2014/main" id="{A32CA868-CADF-867E-1986-864DBDE21E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90992B-F32E-2886-23A7-482CDA43D823}"/>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14795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C512A-E886-A175-21A6-33932A24388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AC585B9-789B-5EF9-77F0-1D0B694B6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74C2055-06F5-C349-83B3-0A831526808D}"/>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5" name="Fußzeilenplatzhalter 4">
            <a:extLst>
              <a:ext uri="{FF2B5EF4-FFF2-40B4-BE49-F238E27FC236}">
                <a16:creationId xmlns:a16="http://schemas.microsoft.com/office/drawing/2014/main" id="{60962FD7-7138-50CD-9DFF-C5ECF7DCF4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F2D5A3E-9CB1-9CD0-26E7-A9BADDEC38A8}"/>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179602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243D4-03F7-1D29-2478-4FB3F8CDC9B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AC9539A-4C72-913F-0411-BF81AF7B12E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EB04FC8-1A58-2E7B-EE94-6F42989D92D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130D38-E008-8B56-7CC6-2131984E9267}"/>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6" name="Fußzeilenplatzhalter 5">
            <a:extLst>
              <a:ext uri="{FF2B5EF4-FFF2-40B4-BE49-F238E27FC236}">
                <a16:creationId xmlns:a16="http://schemas.microsoft.com/office/drawing/2014/main" id="{78072C82-615F-596B-2958-8C8EE093BD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2C06ABA-2DEA-8F7E-C464-54A8014AB432}"/>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2949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EC0A5-9849-D8FE-BF30-61632523BB4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90D6749-CBAF-5D30-6514-3F314A78D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33EBC24-5ED6-42CC-3A2E-C3BDBD82B7B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F249F38-F717-2220-E4CF-06DB56EF0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1B2EDFE-2576-5937-6F58-58A61957268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56EE9F8-36D5-2D7D-92FF-D65040195C63}"/>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8" name="Fußzeilenplatzhalter 7">
            <a:extLst>
              <a:ext uri="{FF2B5EF4-FFF2-40B4-BE49-F238E27FC236}">
                <a16:creationId xmlns:a16="http://schemas.microsoft.com/office/drawing/2014/main" id="{07633C47-118C-F2AB-F178-AAF100E6846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F75A5FD-C459-428F-6898-7165E11844E7}"/>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342836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DF3A8-977E-DA6E-483C-A82D2C6305C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4584199-D7E9-E14C-918B-4E785C114660}"/>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4" name="Fußzeilenplatzhalter 3">
            <a:extLst>
              <a:ext uri="{FF2B5EF4-FFF2-40B4-BE49-F238E27FC236}">
                <a16:creationId xmlns:a16="http://schemas.microsoft.com/office/drawing/2014/main" id="{BE98ADCE-D740-909E-506D-395EC9BAFFE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036DF02-53AA-1C6C-3169-67DDBD9EB261}"/>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258082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97176D-6ECA-76C4-41FC-EEAA719D9B3E}"/>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3" name="Fußzeilenplatzhalter 2">
            <a:extLst>
              <a:ext uri="{FF2B5EF4-FFF2-40B4-BE49-F238E27FC236}">
                <a16:creationId xmlns:a16="http://schemas.microsoft.com/office/drawing/2014/main" id="{9CFBB8FA-AE59-ED04-C4A6-04778B97641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3CF09A5-5D84-D53A-C05A-BE42F893FAB7}"/>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268557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B038E-3B56-9329-86DB-A94544C4052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37F3CDD-E8A4-3609-6C5A-0FAF3F784E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DF2C0EE-661D-AA93-9CA1-653E0AAED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A78FAA3-389B-0268-4EFF-0F2C0B77CAD4}"/>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6" name="Fußzeilenplatzhalter 5">
            <a:extLst>
              <a:ext uri="{FF2B5EF4-FFF2-40B4-BE49-F238E27FC236}">
                <a16:creationId xmlns:a16="http://schemas.microsoft.com/office/drawing/2014/main" id="{34E6CC6C-0527-7C34-2FDA-2F5FF998236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3BC513-0955-CA23-5BBE-4A5F22D4B367}"/>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143949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D5300-5A2B-9692-64DE-7DACA674D4E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66E3080-8722-5CBE-4E96-D9B845D73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8DCFC93-F3D0-28CE-9D81-CF6B65B5A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CBC7284-0BF1-4C38-D949-530565D4130D}"/>
              </a:ext>
            </a:extLst>
          </p:cNvPr>
          <p:cNvSpPr>
            <a:spLocks noGrp="1"/>
          </p:cNvSpPr>
          <p:nvPr>
            <p:ph type="dt" sz="half" idx="10"/>
          </p:nvPr>
        </p:nvSpPr>
        <p:spPr/>
        <p:txBody>
          <a:bodyPr/>
          <a:lstStyle/>
          <a:p>
            <a:fld id="{4DF741AA-5CDB-476A-96B8-17E09C2F579B}" type="datetimeFigureOut">
              <a:rPr lang="de-DE" smtClean="0"/>
              <a:t>21.12.2025</a:t>
            </a:fld>
            <a:endParaRPr lang="de-DE"/>
          </a:p>
        </p:txBody>
      </p:sp>
      <p:sp>
        <p:nvSpPr>
          <p:cNvPr id="6" name="Fußzeilenplatzhalter 5">
            <a:extLst>
              <a:ext uri="{FF2B5EF4-FFF2-40B4-BE49-F238E27FC236}">
                <a16:creationId xmlns:a16="http://schemas.microsoft.com/office/drawing/2014/main" id="{076AF996-7932-1BB5-A376-A44445D70B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32E0138-620C-6182-D58D-E12B2E857050}"/>
              </a:ext>
            </a:extLst>
          </p:cNvPr>
          <p:cNvSpPr>
            <a:spLocks noGrp="1"/>
          </p:cNvSpPr>
          <p:nvPr>
            <p:ph type="sldNum" sz="quarter" idx="12"/>
          </p:nvPr>
        </p:nvSpPr>
        <p:spPr/>
        <p:txBody>
          <a:bodyPr/>
          <a:lstStyle/>
          <a:p>
            <a:fld id="{A0CC2936-03B3-4381-9F22-428FD7AF73D4}" type="slidenum">
              <a:rPr lang="de-DE" smtClean="0"/>
              <a:t>‹Nr.›</a:t>
            </a:fld>
            <a:endParaRPr lang="de-DE"/>
          </a:p>
        </p:txBody>
      </p:sp>
    </p:spTree>
    <p:extLst>
      <p:ext uri="{BB962C8B-B14F-4D97-AF65-F5344CB8AC3E}">
        <p14:creationId xmlns:p14="http://schemas.microsoft.com/office/powerpoint/2010/main" val="72557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37B1AC7-02E0-5013-CD9A-601E8FB50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DD20799-64AA-6F7C-DF03-687FDB460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7D6D6F-110D-F7C2-A55C-3D12F48B7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741AA-5CDB-476A-96B8-17E09C2F579B}" type="datetimeFigureOut">
              <a:rPr lang="de-DE" smtClean="0"/>
              <a:t>21.12.2025</a:t>
            </a:fld>
            <a:endParaRPr lang="de-DE"/>
          </a:p>
        </p:txBody>
      </p:sp>
      <p:sp>
        <p:nvSpPr>
          <p:cNvPr id="5" name="Fußzeilenplatzhalter 4">
            <a:extLst>
              <a:ext uri="{FF2B5EF4-FFF2-40B4-BE49-F238E27FC236}">
                <a16:creationId xmlns:a16="http://schemas.microsoft.com/office/drawing/2014/main" id="{3A03CB85-0D87-5F35-DDB7-E3DC9662B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220D66D-BD74-425C-A438-857AE7FD4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C2936-03B3-4381-9F22-428FD7AF73D4}" type="slidenum">
              <a:rPr lang="de-DE" smtClean="0"/>
              <a:t>‹Nr.›</a:t>
            </a:fld>
            <a:endParaRPr lang="de-DE"/>
          </a:p>
        </p:txBody>
      </p:sp>
    </p:spTree>
    <p:extLst>
      <p:ext uri="{BB962C8B-B14F-4D97-AF65-F5344CB8AC3E}">
        <p14:creationId xmlns:p14="http://schemas.microsoft.com/office/powerpoint/2010/main" val="3375630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F47BB5-F829-60B9-E5C5-D948C0283F34}"/>
              </a:ext>
            </a:extLst>
          </p:cNvPr>
          <p:cNvSpPr>
            <a:spLocks noGrp="1"/>
          </p:cNvSpPr>
          <p:nvPr>
            <p:ph type="ctrTitle"/>
          </p:nvPr>
        </p:nvSpPr>
        <p:spPr/>
        <p:txBody>
          <a:bodyPr>
            <a:normAutofit/>
          </a:bodyPr>
          <a:lstStyle/>
          <a:p>
            <a:r>
              <a:rPr lang="de-DE" sz="6600" dirty="0">
                <a:solidFill>
                  <a:srgbClr val="FF0000"/>
                </a:solidFill>
                <a:latin typeface="Algerian" panose="04020705040A02060702" pitchFamily="82" charset="0"/>
              </a:rPr>
              <a:t>Die Flüchtlingsfamilie</a:t>
            </a:r>
          </a:p>
        </p:txBody>
      </p:sp>
      <p:sp>
        <p:nvSpPr>
          <p:cNvPr id="3" name="Untertitel 2">
            <a:extLst>
              <a:ext uri="{FF2B5EF4-FFF2-40B4-BE49-F238E27FC236}">
                <a16:creationId xmlns:a16="http://schemas.microsoft.com/office/drawing/2014/main" id="{CC2FCB0D-7E98-87BD-9BDC-D3450D88DE44}"/>
              </a:ext>
            </a:extLst>
          </p:cNvPr>
          <p:cNvSpPr>
            <a:spLocks noGrp="1"/>
          </p:cNvSpPr>
          <p:nvPr>
            <p:ph type="subTitle" idx="1"/>
          </p:nvPr>
        </p:nvSpPr>
        <p:spPr>
          <a:xfrm>
            <a:off x="1524000" y="4024992"/>
            <a:ext cx="9144000" cy="1232807"/>
          </a:xfrm>
        </p:spPr>
        <p:txBody>
          <a:bodyPr/>
          <a:lstStyle/>
          <a:p>
            <a:r>
              <a:rPr lang="de-DE" dirty="0"/>
              <a:t>Josef nimmt das Kind und seine Mutter, um eilig nach Ägypten zu fliehen. Matthäus-Evangelium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Mt</a:t>
            </a:r>
            <a:r>
              <a:rPr lang="de-AT" sz="1800" dirty="0">
                <a:effectLst/>
                <a:latin typeface="Calibri" panose="020F0502020204030204" pitchFamily="34" charset="0"/>
                <a:ea typeface="Calibri" panose="020F0502020204030204" pitchFamily="34" charset="0"/>
                <a:cs typeface="Times New Roman" panose="02020603050405020304" pitchFamily="18" charset="0"/>
              </a:rPr>
              <a:t> 2,13-15.19-23</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77769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521873" y="431800"/>
            <a:ext cx="4170076" cy="2653242"/>
          </a:xfrm>
        </p:spPr>
        <p:txBody>
          <a:bodyPr>
            <a:normAutofit fontScale="90000"/>
          </a:bodyPr>
          <a:lstStyle/>
          <a:p>
            <a:r>
              <a:rPr lang="de-AT" dirty="0">
                <a:solidFill>
                  <a:srgbClr val="000000"/>
                </a:solidFill>
                <a:latin typeface="TimesNewRomanPSMT"/>
                <a:ea typeface="Calibri" panose="020F0502020204030204" pitchFamily="34" charset="0"/>
              </a:rPr>
              <a:t>Denn es sollte sich erfüllen, was der Herr durch den Propheten gesagt hat: Aus Ägypten habe ich meinen Sohn gerufen.</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4030133"/>
            <a:ext cx="4034610" cy="2422412"/>
          </a:xfrm>
        </p:spPr>
        <p:txBody>
          <a:bodyPr>
            <a:normAutofit lnSpcReduction="10000"/>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Beim Propheten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Hosea</a:t>
            </a:r>
            <a:r>
              <a:rPr lang="de-DE" sz="1800" dirty="0">
                <a:effectLst/>
                <a:latin typeface="Calibri" panose="020F0502020204030204" pitchFamily="34" charset="0"/>
                <a:ea typeface="Calibri" panose="020F0502020204030204" pitchFamily="34" charset="0"/>
                <a:cs typeface="Times New Roman" panose="02020603050405020304" pitchFamily="18" charset="0"/>
              </a:rPr>
              <a:t> steht: „Als Israel jung war, gewann ich ihn lieb. Ich rief ihn aus Ägypten.“ Israel wird im Alten Testament als Sohn angesprochen, das gilt nun im Neuen Testament für Jesus.</a:t>
            </a:r>
          </a:p>
          <a:p>
            <a:r>
              <a:rPr lang="de-DE" sz="1800" dirty="0">
                <a:latin typeface="Calibri" panose="020F0502020204030204" pitchFamily="34" charset="0"/>
                <a:ea typeface="Calibri" panose="020F0502020204030204" pitchFamily="34" charset="0"/>
                <a:cs typeface="Times New Roman" panose="02020603050405020304" pitchFamily="18" charset="0"/>
              </a:rPr>
              <a:t>Matthäus versucht bei allen erdenklichen Möglichkeiten einen Schriftbeweis einzufügen, dass Jesus der Gesalbte ist, der Messias. </a:t>
            </a:r>
            <a:endParaRPr lang="de-DE" dirty="0"/>
          </a:p>
          <a:p>
            <a:endParaRPr lang="de-DE" dirty="0"/>
          </a:p>
          <a:p>
            <a:endParaRPr lang="de-DE" dirty="0"/>
          </a:p>
        </p:txBody>
      </p:sp>
      <p:pic>
        <p:nvPicPr>
          <p:cNvPr id="6" name="Bildplatzhalter 5">
            <a:extLst>
              <a:ext uri="{FF2B5EF4-FFF2-40B4-BE49-F238E27FC236}">
                <a16:creationId xmlns:a16="http://schemas.microsoft.com/office/drawing/2014/main" id="{225206A2-EFBB-80A2-2F12-91E160A34732}"/>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862698" y="431800"/>
            <a:ext cx="7237758" cy="5714999"/>
          </a:xfrm>
        </p:spPr>
      </p:pic>
    </p:spTree>
    <p:extLst>
      <p:ext uri="{BB962C8B-B14F-4D97-AF65-F5344CB8AC3E}">
        <p14:creationId xmlns:p14="http://schemas.microsoft.com/office/powerpoint/2010/main" val="375091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987426"/>
            <a:ext cx="3729809" cy="2373842"/>
          </a:xfrm>
        </p:spPr>
        <p:txBody>
          <a:bodyPr>
            <a:normAutofit fontScale="90000"/>
          </a:bodyPr>
          <a:lstStyle/>
          <a:p>
            <a:r>
              <a:rPr lang="de-AT" dirty="0">
                <a:solidFill>
                  <a:srgbClr val="000000"/>
                </a:solidFill>
                <a:latin typeface="TimesNewRomanPSMT"/>
                <a:ea typeface="Calibri" panose="020F0502020204030204" pitchFamily="34" charset="0"/>
              </a:rPr>
              <a:t>Als Herodes gestorben war, siehe, da erschien dem Josef in Ägypten ein Engel des Herrn im Traum </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3869267"/>
            <a:ext cx="4034610" cy="2583278"/>
          </a:xfrm>
        </p:spPr>
        <p:txBody>
          <a:bodyPr>
            <a:normAutofit/>
          </a:bodyPr>
          <a:lstStyle/>
          <a:p>
            <a:r>
              <a:rPr lang="de-DE" dirty="0"/>
              <a:t>Der Tod des Gewaltherrschers wir zum Signal.</a:t>
            </a:r>
          </a:p>
          <a:p>
            <a:endParaRPr lang="de-DE" dirty="0"/>
          </a:p>
          <a:p>
            <a:endParaRPr lang="de-DE" dirty="0"/>
          </a:p>
        </p:txBody>
      </p:sp>
      <p:pic>
        <p:nvPicPr>
          <p:cNvPr id="6" name="Bildplatzhalter 5">
            <a:extLst>
              <a:ext uri="{FF2B5EF4-FFF2-40B4-BE49-F238E27FC236}">
                <a16:creationId xmlns:a16="http://schemas.microsoft.com/office/drawing/2014/main" id="{0B36869B-8133-CE0D-0CF8-395B53AB73DF}"/>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553234" y="326829"/>
            <a:ext cx="7638766" cy="6031638"/>
          </a:xfrm>
        </p:spPr>
      </p:pic>
    </p:spTree>
    <p:extLst>
      <p:ext uri="{BB962C8B-B14F-4D97-AF65-F5344CB8AC3E}">
        <p14:creationId xmlns:p14="http://schemas.microsoft.com/office/powerpoint/2010/main" val="397714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987426"/>
            <a:ext cx="3729809" cy="2373842"/>
          </a:xfrm>
        </p:spPr>
        <p:txBody>
          <a:bodyPr>
            <a:normAutofit/>
          </a:bodyPr>
          <a:lstStyle/>
          <a:p>
            <a:r>
              <a:rPr lang="de-AT" dirty="0">
                <a:solidFill>
                  <a:srgbClr val="000000"/>
                </a:solidFill>
                <a:latin typeface="TimesNewRomanPSMT"/>
                <a:ea typeface="Calibri" panose="020F0502020204030204" pitchFamily="34" charset="0"/>
              </a:rPr>
              <a:t>Er sagte: Steh auf, nimm das Kind und seine Mutter und zieh in das Land Israel;</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3869267"/>
            <a:ext cx="5203010" cy="2583278"/>
          </a:xfrm>
        </p:spPr>
        <p:txBody>
          <a:bodyPr>
            <a:normAutofit/>
          </a:bodyPr>
          <a:lstStyle/>
          <a:p>
            <a:r>
              <a:rPr lang="de-DE" dirty="0"/>
              <a:t>Zum dritten Mal: „Das Kind und seine Mutter“</a:t>
            </a:r>
          </a:p>
          <a:p>
            <a:r>
              <a:rPr lang="de-DE" dirty="0"/>
              <a:t>Jetzt heißt es nicht mehr „flieh“, sondern zieh in das Land.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Wie lange die junge Flüchtlingsfamilie in Ägypten geblieben war, wird uns nicht erzählt. </a:t>
            </a:r>
            <a:r>
              <a:rPr lang="de-DE" sz="1800" dirty="0">
                <a:latin typeface="Calibri" panose="020F0502020204030204" pitchFamily="34" charset="0"/>
                <a:ea typeface="Calibri" panose="020F0502020204030204" pitchFamily="34" charset="0"/>
                <a:cs typeface="Times New Roman" panose="02020603050405020304" pitchFamily="18" charset="0"/>
              </a:rPr>
              <a:t>Es lässt sich erschließen: </a:t>
            </a:r>
            <a:r>
              <a:rPr lang="de-DE" sz="1800" dirty="0">
                <a:effectLst/>
                <a:latin typeface="Calibri" panose="020F0502020204030204" pitchFamily="34" charset="0"/>
                <a:ea typeface="Calibri" panose="020F0502020204030204" pitchFamily="34" charset="0"/>
                <a:cs typeface="Times New Roman" panose="02020603050405020304" pitchFamily="18" charset="0"/>
              </a:rPr>
              <a:t>Herodes ist gestorben im Jahr 4 v.Chr. Damit schien der Weg offen für eine Rückkehr. Da war das Kind etwa drei Jahre alt. Jesus ist ja bekannterweise 7 v.Chr. geboren. </a:t>
            </a:r>
            <a:endParaRPr lang="de-DE" dirty="0"/>
          </a:p>
          <a:p>
            <a:endParaRPr lang="de-DE" dirty="0"/>
          </a:p>
        </p:txBody>
      </p:sp>
      <p:pic>
        <p:nvPicPr>
          <p:cNvPr id="8" name="Bildplatzhalter 7">
            <a:extLst>
              <a:ext uri="{FF2B5EF4-FFF2-40B4-BE49-F238E27FC236}">
                <a16:creationId xmlns:a16="http://schemas.microsoft.com/office/drawing/2014/main" id="{1269FC3D-CCAE-24BE-4B6D-FEA669C6FF99}"/>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705600" y="19918"/>
            <a:ext cx="5367868" cy="6790942"/>
          </a:xfrm>
        </p:spPr>
      </p:pic>
    </p:spTree>
    <p:extLst>
      <p:ext uri="{BB962C8B-B14F-4D97-AF65-F5344CB8AC3E}">
        <p14:creationId xmlns:p14="http://schemas.microsoft.com/office/powerpoint/2010/main" val="291642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987426"/>
            <a:ext cx="3729809" cy="2373842"/>
          </a:xfrm>
        </p:spPr>
        <p:txBody>
          <a:bodyPr>
            <a:normAutofit/>
          </a:bodyPr>
          <a:lstStyle/>
          <a:p>
            <a:r>
              <a:rPr lang="de-AT" dirty="0">
                <a:solidFill>
                  <a:srgbClr val="000000"/>
                </a:solidFill>
                <a:latin typeface="TimesNewRomanPSMT"/>
                <a:ea typeface="Calibri" panose="020F0502020204030204" pitchFamily="34" charset="0"/>
              </a:rPr>
              <a:t>Denn die Leute, die dem Kind nach dem Leben getrachtet haben, sind tot. </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3869267"/>
            <a:ext cx="4271677" cy="1761066"/>
          </a:xfrm>
        </p:spPr>
        <p:txBody>
          <a:bodyPr>
            <a:normAutofit/>
          </a:bodyPr>
          <a:lstStyle/>
          <a:p>
            <a:r>
              <a:rPr lang="de-DE" sz="1800" dirty="0"/>
              <a:t>Warum heißt es „die Leute“ und nicht einfach „Herodes“?</a:t>
            </a:r>
          </a:p>
          <a:p>
            <a:r>
              <a:rPr lang="de-DE" sz="1800" dirty="0"/>
              <a:t>Vielleicht klingst schon an, dass es auch später beim öffentlichen Wirken Jesu Leute gab, die ihm nach dem Leben trachteten. </a:t>
            </a:r>
          </a:p>
          <a:p>
            <a:endParaRPr lang="de-DE" dirty="0"/>
          </a:p>
        </p:txBody>
      </p:sp>
      <p:pic>
        <p:nvPicPr>
          <p:cNvPr id="7" name="Bildplatzhalter 6">
            <a:extLst>
              <a:ext uri="{FF2B5EF4-FFF2-40B4-BE49-F238E27FC236}">
                <a16:creationId xmlns:a16="http://schemas.microsoft.com/office/drawing/2014/main" id="{015725EA-28EF-9032-9F62-C82221E228F1}"/>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t="-209"/>
          <a:stretch/>
        </p:blipFill>
        <p:spPr>
          <a:xfrm>
            <a:off x="4758267" y="397933"/>
            <a:ext cx="6172200" cy="6053667"/>
          </a:xfrm>
        </p:spPr>
      </p:pic>
    </p:spTree>
    <p:extLst>
      <p:ext uri="{BB962C8B-B14F-4D97-AF65-F5344CB8AC3E}">
        <p14:creationId xmlns:p14="http://schemas.microsoft.com/office/powerpoint/2010/main" val="44348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987426"/>
            <a:ext cx="3729809" cy="3432174"/>
          </a:xfrm>
        </p:spPr>
        <p:txBody>
          <a:bodyPr>
            <a:normAutofit fontScale="90000"/>
          </a:bodyPr>
          <a:lstStyle/>
          <a:p>
            <a:r>
              <a:rPr lang="de-AT" dirty="0">
                <a:solidFill>
                  <a:srgbClr val="000000"/>
                </a:solidFill>
                <a:latin typeface="TimesNewRomanPSMT"/>
                <a:ea typeface="Calibri" panose="020F0502020204030204" pitchFamily="34" charset="0"/>
              </a:rPr>
              <a:t>Da stand er auf und zog mit dem Kind und dessen Mutter in das Land Israel. Als er aber hörte, dass in Judäa Archelaus anstelle seines Vaters Herodes regierte, fürchtete er sich, dorthin zu gehen. </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4597399"/>
            <a:ext cx="4271677" cy="1693334"/>
          </a:xfrm>
        </p:spPr>
        <p:txBody>
          <a:bodyPr>
            <a:normAutofit/>
          </a:bodyPr>
          <a:lstStyle/>
          <a:p>
            <a:r>
              <a:rPr lang="de-DE" sz="1800" dirty="0"/>
              <a:t>Die Grausamkeit des Archelaus ist historisch belegt. Schon nach wenigen Jahren Regierungszeit wurde eine </a:t>
            </a:r>
            <a:r>
              <a:rPr lang="de-DE" sz="1800" dirty="0">
                <a:effectLst/>
                <a:latin typeface="Calibri" panose="020F0502020204030204" pitchFamily="34" charset="0"/>
                <a:ea typeface="Calibri" panose="020F0502020204030204" pitchFamily="34" charset="0"/>
                <a:cs typeface="Times New Roman" panose="02020603050405020304" pitchFamily="18" charset="0"/>
              </a:rPr>
              <a:t>jüdische hochrangige Delegation im Rom beim Kaiser vorstellig: Lieber soll Rom einen Statthalter einsetzen</a:t>
            </a:r>
            <a:endParaRPr lang="de-DE" sz="1800" dirty="0"/>
          </a:p>
          <a:p>
            <a:endParaRPr lang="de-DE" dirty="0"/>
          </a:p>
        </p:txBody>
      </p:sp>
      <p:pic>
        <p:nvPicPr>
          <p:cNvPr id="8" name="Bildplatzhalter 7">
            <a:extLst>
              <a:ext uri="{FF2B5EF4-FFF2-40B4-BE49-F238E27FC236}">
                <a16:creationId xmlns:a16="http://schemas.microsoft.com/office/drawing/2014/main" id="{003BF5DA-DC0A-637C-6F34-12F1CECAF44D}"/>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5183188" y="0"/>
            <a:ext cx="6172200" cy="6858000"/>
          </a:xfrm>
        </p:spPr>
      </p:pic>
    </p:spTree>
    <p:extLst>
      <p:ext uri="{BB962C8B-B14F-4D97-AF65-F5344CB8AC3E}">
        <p14:creationId xmlns:p14="http://schemas.microsoft.com/office/powerpoint/2010/main" val="129665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389468" y="372535"/>
            <a:ext cx="3581400" cy="3056466"/>
          </a:xfrm>
        </p:spPr>
        <p:txBody>
          <a:bodyPr>
            <a:normAutofit fontScale="90000"/>
          </a:bodyPr>
          <a:lstStyle/>
          <a:p>
            <a:r>
              <a:rPr lang="de-AT" dirty="0">
                <a:solidFill>
                  <a:srgbClr val="000000"/>
                </a:solidFill>
                <a:latin typeface="TimesNewRomanPSMT"/>
                <a:ea typeface="Calibri" panose="020F0502020204030204" pitchFamily="34" charset="0"/>
              </a:rPr>
              <a:t>Und weil er im Traum einen Befehl erhalten hatte, zog er in das Gebiet von Galiläa und ließ sich in einer Stadt namens </a:t>
            </a:r>
            <a:r>
              <a:rPr lang="de-AT" dirty="0" err="1">
                <a:solidFill>
                  <a:srgbClr val="000000"/>
                </a:solidFill>
                <a:latin typeface="TimesNewRomanPSMT"/>
                <a:ea typeface="Calibri" panose="020F0502020204030204" pitchFamily="34" charset="0"/>
              </a:rPr>
              <a:t>Nazaret</a:t>
            </a:r>
            <a:r>
              <a:rPr lang="de-AT" dirty="0">
                <a:solidFill>
                  <a:srgbClr val="000000"/>
                </a:solidFill>
                <a:latin typeface="TimesNewRomanPSMT"/>
                <a:ea typeface="Calibri" panose="020F0502020204030204" pitchFamily="34" charset="0"/>
              </a:rPr>
              <a:t> nieder. </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389468" y="3496733"/>
            <a:ext cx="3522132" cy="2988732"/>
          </a:xfrm>
        </p:spPr>
        <p:txBody>
          <a:bodyPr>
            <a:normAutofit lnSpcReduction="10000"/>
          </a:bodyPr>
          <a:lstStyle/>
          <a:p>
            <a:r>
              <a:rPr lang="de-DE" sz="1800" dirty="0"/>
              <a:t> Das dritte Mal, dass Josef bedeutungsschwer träumt und den Auftrag dann ausführt. </a:t>
            </a:r>
          </a:p>
          <a:p>
            <a:r>
              <a:rPr lang="de-DE" sz="1800" dirty="0"/>
              <a:t>Laut Matthäus-Evangelium entschließt sich erst jetzt Josef nach Galiläa zu ziehen und sich dort anzusiedeln. Anders als Lukas, der Josef von </a:t>
            </a:r>
            <a:r>
              <a:rPr lang="de-DE" sz="1800" dirty="0" err="1"/>
              <a:t>Nazaret</a:t>
            </a:r>
            <a:r>
              <a:rPr lang="de-DE" sz="1800" dirty="0"/>
              <a:t> nach Betlehem ziehen lässt vor der Geburt Jesu wegen der ´Volkszählung.</a:t>
            </a:r>
          </a:p>
          <a:p>
            <a:r>
              <a:rPr lang="de-DE" sz="1800" dirty="0"/>
              <a:t>Foto: Freilichtmuseum </a:t>
            </a:r>
            <a:r>
              <a:rPr lang="de-DE" sz="1800" dirty="0" err="1"/>
              <a:t>Nazaret</a:t>
            </a:r>
            <a:endParaRPr lang="de-DE" sz="1800" dirty="0"/>
          </a:p>
          <a:p>
            <a:endParaRPr lang="de-DE" dirty="0"/>
          </a:p>
        </p:txBody>
      </p:sp>
      <p:pic>
        <p:nvPicPr>
          <p:cNvPr id="10" name="Grafik 9">
            <a:extLst>
              <a:ext uri="{FF2B5EF4-FFF2-40B4-BE49-F238E27FC236}">
                <a16:creationId xmlns:a16="http://schemas.microsoft.com/office/drawing/2014/main" id="{5EB9E73B-7B81-0088-88B3-D0A8BD4726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85167" y="194732"/>
            <a:ext cx="8106833" cy="6290733"/>
          </a:xfrm>
          <a:prstGeom prst="rect">
            <a:avLst/>
          </a:prstGeom>
        </p:spPr>
      </p:pic>
    </p:spTree>
    <p:extLst>
      <p:ext uri="{BB962C8B-B14F-4D97-AF65-F5344CB8AC3E}">
        <p14:creationId xmlns:p14="http://schemas.microsoft.com/office/powerpoint/2010/main" val="344647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389467" y="372535"/>
            <a:ext cx="3767665" cy="3056466"/>
          </a:xfrm>
        </p:spPr>
        <p:txBody>
          <a:bodyPr>
            <a:normAutofit/>
          </a:bodyPr>
          <a:lstStyle/>
          <a:p>
            <a:r>
              <a:rPr lang="de-AT" dirty="0">
                <a:solidFill>
                  <a:srgbClr val="000000"/>
                </a:solidFill>
                <a:latin typeface="TimesNewRomanPSMT"/>
                <a:ea typeface="Calibri" panose="020F0502020204030204" pitchFamily="34" charset="0"/>
              </a:rPr>
              <a:t>Denn es sollte sich erfüllen, was durch die Propheten gesagt worden ist: Er wird Nazoräer genannt werden. </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1" y="3691467"/>
            <a:ext cx="3670542" cy="2607733"/>
          </a:xfrm>
        </p:spPr>
        <p:txBody>
          <a:bodyPr>
            <a:normAutofit/>
          </a:bodyPr>
          <a:lstStyle/>
          <a:p>
            <a:r>
              <a:rPr lang="de-DE" sz="1800" dirty="0"/>
              <a:t> Wieder beruft sich Matthäus auf einen Hinweis aus der jüdischen Bibel – bei sonst keinem Evangelisten gibt es so viel Zitate aus dem Alten Testament. </a:t>
            </a:r>
            <a:endParaRPr lang="de-DE" dirty="0"/>
          </a:p>
        </p:txBody>
      </p:sp>
      <p:pic>
        <p:nvPicPr>
          <p:cNvPr id="8" name="Bildplatzhalter 7">
            <a:extLst>
              <a:ext uri="{FF2B5EF4-FFF2-40B4-BE49-F238E27FC236}">
                <a16:creationId xmlns:a16="http://schemas.microsoft.com/office/drawing/2014/main" id="{10387F70-33D2-4B7D-9164-0937B749B950}"/>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l="3701" r="3701"/>
          <a:stretch>
            <a:fillRect/>
          </a:stretch>
        </p:blipFill>
        <p:spPr>
          <a:xfrm>
            <a:off x="4306615" y="326829"/>
            <a:ext cx="7885385" cy="6226371"/>
          </a:xfrm>
        </p:spPr>
      </p:pic>
    </p:spTree>
    <p:extLst>
      <p:ext uri="{BB962C8B-B14F-4D97-AF65-F5344CB8AC3E}">
        <p14:creationId xmlns:p14="http://schemas.microsoft.com/office/powerpoint/2010/main" val="183636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9C7E3-7DA6-9A73-3398-930AB86929FA}"/>
              </a:ext>
            </a:extLst>
          </p:cNvPr>
          <p:cNvSpPr>
            <a:spLocks noGrp="1"/>
          </p:cNvSpPr>
          <p:nvPr>
            <p:ph type="title"/>
          </p:nvPr>
        </p:nvSpPr>
        <p:spPr>
          <a:xfrm>
            <a:off x="661307" y="457200"/>
            <a:ext cx="2506436" cy="3812722"/>
          </a:xfrm>
        </p:spPr>
        <p:txBody>
          <a:bodyPr>
            <a:normAutofit fontScale="90000"/>
          </a:bodyPr>
          <a:lstStyle/>
          <a:p>
            <a:r>
              <a:rPr lang="de-AT" dirty="0">
                <a:solidFill>
                  <a:srgbClr val="000000"/>
                </a:solidFill>
                <a:effectLst/>
                <a:latin typeface="TimesNewRomanPSMT"/>
                <a:ea typeface="Calibri" panose="020F0502020204030204" pitchFamily="34" charset="0"/>
                <a:cs typeface="TimesNewRomanPSMT"/>
              </a:rPr>
              <a:t>Als die Sterndeuter wieder ge­gangen waren, siehe, da erschien dem Josef im Traum ein Engel des Herrn</a:t>
            </a:r>
            <a:endParaRPr lang="de-DE" sz="4800" dirty="0"/>
          </a:p>
        </p:txBody>
      </p:sp>
      <p:pic>
        <p:nvPicPr>
          <p:cNvPr id="6" name="Inhaltsplatzhalter 5">
            <a:extLst>
              <a:ext uri="{FF2B5EF4-FFF2-40B4-BE49-F238E27FC236}">
                <a16:creationId xmlns:a16="http://schemas.microsoft.com/office/drawing/2014/main" id="{62975AA7-FDC2-8C09-E305-E6AEB72CEE9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12922" y="620486"/>
            <a:ext cx="8987243" cy="5617028"/>
          </a:xfrm>
        </p:spPr>
      </p:pic>
      <p:sp>
        <p:nvSpPr>
          <p:cNvPr id="4" name="Textplatzhalter 3">
            <a:extLst>
              <a:ext uri="{FF2B5EF4-FFF2-40B4-BE49-F238E27FC236}">
                <a16:creationId xmlns:a16="http://schemas.microsoft.com/office/drawing/2014/main" id="{64BAC762-39E1-A1FA-7540-441447C28A9E}"/>
              </a:ext>
            </a:extLst>
          </p:cNvPr>
          <p:cNvSpPr>
            <a:spLocks noGrp="1"/>
          </p:cNvSpPr>
          <p:nvPr>
            <p:ph type="body" sz="half" idx="2"/>
          </p:nvPr>
        </p:nvSpPr>
        <p:spPr>
          <a:xfrm>
            <a:off x="661307" y="4269922"/>
            <a:ext cx="2327954" cy="1967592"/>
          </a:xfrm>
        </p:spPr>
        <p:txBody>
          <a:bodyPr>
            <a:normAutofit lnSpcReduction="10000"/>
          </a:bodyPr>
          <a:lstStyle/>
          <a:p>
            <a:r>
              <a:rPr lang="de-DE" dirty="0"/>
              <a:t>Ein Traum ist immer verschlüsselt. Man muss ihn erst deuten. Träume können so intensiv sein, dass man aufwacht davon. Nicht jeder hat die Begabung, durch Träume Hinweise zu bekommen und sie zu befolgen.</a:t>
            </a:r>
          </a:p>
        </p:txBody>
      </p:sp>
    </p:spTree>
    <p:extLst>
      <p:ext uri="{BB962C8B-B14F-4D97-AF65-F5344CB8AC3E}">
        <p14:creationId xmlns:p14="http://schemas.microsoft.com/office/powerpoint/2010/main" val="198643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0AC48-B284-859B-4A6B-9A50FF0BCD65}"/>
              </a:ext>
            </a:extLst>
          </p:cNvPr>
          <p:cNvSpPr>
            <a:spLocks noGrp="1"/>
          </p:cNvSpPr>
          <p:nvPr>
            <p:ph type="title"/>
          </p:nvPr>
        </p:nvSpPr>
        <p:spPr>
          <a:xfrm>
            <a:off x="839789" y="457199"/>
            <a:ext cx="2932111" cy="3363687"/>
          </a:xfrm>
        </p:spPr>
        <p:txBody>
          <a:bodyPr/>
          <a:lstStyle/>
          <a:p>
            <a:r>
              <a:rPr lang="de-AT" dirty="0">
                <a:solidFill>
                  <a:srgbClr val="000000"/>
                </a:solidFill>
                <a:effectLst/>
                <a:latin typeface="TimesNewRomanPSMT"/>
                <a:ea typeface="Calibri" panose="020F0502020204030204" pitchFamily="34" charset="0"/>
                <a:cs typeface="TimesNewRomanPSMT"/>
              </a:rPr>
              <a:t>Es erschien .… ein Bote (griechisch ANGELOS) des Herrn</a:t>
            </a:r>
            <a:endParaRPr lang="de-DE" dirty="0"/>
          </a:p>
        </p:txBody>
      </p:sp>
      <p:pic>
        <p:nvPicPr>
          <p:cNvPr id="6" name="Bildplatzhalter 5">
            <a:extLst>
              <a:ext uri="{FF2B5EF4-FFF2-40B4-BE49-F238E27FC236}">
                <a16:creationId xmlns:a16="http://schemas.microsoft.com/office/drawing/2014/main" id="{26FB6E52-BE61-75E6-BC44-9C6EC7962D6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499621" y="326829"/>
            <a:ext cx="7692379" cy="6073972"/>
          </a:xfrm>
        </p:spPr>
      </p:pic>
      <p:sp>
        <p:nvSpPr>
          <p:cNvPr id="4" name="Textplatzhalter 3">
            <a:extLst>
              <a:ext uri="{FF2B5EF4-FFF2-40B4-BE49-F238E27FC236}">
                <a16:creationId xmlns:a16="http://schemas.microsoft.com/office/drawing/2014/main" id="{0E9CDFCD-E420-0C90-F613-1E63B33619A3}"/>
              </a:ext>
            </a:extLst>
          </p:cNvPr>
          <p:cNvSpPr>
            <a:spLocks noGrp="1"/>
          </p:cNvSpPr>
          <p:nvPr>
            <p:ph type="body" sz="half" idx="2"/>
          </p:nvPr>
        </p:nvSpPr>
        <p:spPr>
          <a:xfrm>
            <a:off x="859972" y="4041321"/>
            <a:ext cx="2911928" cy="2121581"/>
          </a:xfrm>
        </p:spPr>
        <p:txBody>
          <a:bodyPr/>
          <a:lstStyle/>
          <a:p>
            <a:r>
              <a:rPr lang="de-DE" dirty="0"/>
              <a:t>Josef rätselt: Wer war dieser Mann? Einer der mir eine Botschaft überbringen musste – eine Botschaft des Herrn. </a:t>
            </a:r>
          </a:p>
        </p:txBody>
      </p:sp>
    </p:spTree>
    <p:extLst>
      <p:ext uri="{BB962C8B-B14F-4D97-AF65-F5344CB8AC3E}">
        <p14:creationId xmlns:p14="http://schemas.microsoft.com/office/powerpoint/2010/main" val="142358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1107017"/>
            <a:ext cx="2366676" cy="2841171"/>
          </a:xfrm>
        </p:spPr>
        <p:txBody>
          <a:bodyPr>
            <a:normAutofit fontScale="90000"/>
          </a:bodyPr>
          <a:lstStyle/>
          <a:p>
            <a:r>
              <a:rPr lang="de-AT" sz="3200" dirty="0">
                <a:solidFill>
                  <a:srgbClr val="000000"/>
                </a:solidFill>
                <a:effectLst/>
                <a:latin typeface="TimesNewRomanPSMT"/>
                <a:ea typeface="Calibri" panose="020F0502020204030204" pitchFamily="34" charset="0"/>
                <a:cs typeface="TimesNewRomanPSMT"/>
              </a:rPr>
              <a:t>Er sagte: Steh auf, nimm das Kind und seine Mutter und flieh nach Ägypten;</a:t>
            </a:r>
            <a:br>
              <a:rPr lang="de-DE" dirty="0"/>
            </a:br>
            <a:endParaRPr lang="de-DE" dirty="0"/>
          </a:p>
        </p:txBody>
      </p:sp>
      <p:pic>
        <p:nvPicPr>
          <p:cNvPr id="8" name="Bildplatzhalter 7">
            <a:extLst>
              <a:ext uri="{FF2B5EF4-FFF2-40B4-BE49-F238E27FC236}">
                <a16:creationId xmlns:a16="http://schemas.microsoft.com/office/drawing/2014/main" id="{97664C14-4A5F-4824-448D-CCF45EE24EAF}"/>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l="-1054"/>
          <a:stretch/>
        </p:blipFill>
        <p:spPr>
          <a:xfrm>
            <a:off x="3039291" y="326829"/>
            <a:ext cx="9152709" cy="6343392"/>
          </a:xfrm>
        </p:spPr>
      </p:pic>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4367893"/>
            <a:ext cx="2366675" cy="2084652"/>
          </a:xfrm>
        </p:spPr>
        <p:txBody>
          <a:bodyPr/>
          <a:lstStyle/>
          <a:p>
            <a:r>
              <a:rPr lang="de-DE" dirty="0"/>
              <a:t>Ägypten war das Zufluchtsland für manche, die in Israel in Bedrängnis kamen. </a:t>
            </a:r>
          </a:p>
          <a:p>
            <a:r>
              <a:rPr lang="de-DE" dirty="0"/>
              <a:t>Je nach Zielort waren es 400 bis 600 km zu Fuß – eine Reise von über 3 Wochen. </a:t>
            </a:r>
          </a:p>
        </p:txBody>
      </p:sp>
    </p:spTree>
    <p:extLst>
      <p:ext uri="{BB962C8B-B14F-4D97-AF65-F5344CB8AC3E}">
        <p14:creationId xmlns:p14="http://schemas.microsoft.com/office/powerpoint/2010/main" val="258789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1107018"/>
            <a:ext cx="2366676" cy="1932516"/>
          </a:xfrm>
        </p:spPr>
        <p:txBody>
          <a:bodyPr>
            <a:normAutofit/>
          </a:bodyPr>
          <a:lstStyle/>
          <a:p>
            <a:r>
              <a:rPr lang="de-AT" sz="3200" dirty="0">
                <a:solidFill>
                  <a:srgbClr val="000000"/>
                </a:solidFill>
                <a:effectLst/>
                <a:latin typeface="TimesNewRomanPSMT"/>
                <a:ea typeface="Calibri" panose="020F0502020204030204" pitchFamily="34" charset="0"/>
                <a:cs typeface="TimesNewRomanPSMT"/>
              </a:rPr>
              <a:t>… nimm das Kind und seine Mutter </a:t>
            </a:r>
            <a:r>
              <a:rPr lang="de-DE" sz="3200" dirty="0">
                <a:solidFill>
                  <a:srgbClr val="000000"/>
                </a:solidFill>
                <a:effectLst/>
                <a:latin typeface="TimesNewRomanPSMT"/>
                <a:ea typeface="Calibri" panose="020F0502020204030204" pitchFamily="34" charset="0"/>
                <a:cs typeface="TimesNewRomanPSMT"/>
              </a:rPr>
              <a:t>..</a:t>
            </a:r>
            <a:endParaRPr lang="de-DE" dirty="0"/>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3589867"/>
            <a:ext cx="2366675" cy="2862678"/>
          </a:xfrm>
        </p:spPr>
        <p:txBody>
          <a:bodyPr>
            <a:normAutofit lnSpcReduction="10000"/>
          </a:bodyPr>
          <a:lstStyle/>
          <a:p>
            <a:r>
              <a:rPr lang="de-DE" dirty="0"/>
              <a:t>Nicht: „… nimm deine Frau …“. Mutter-Kind-Beziehung ist wichtiger. </a:t>
            </a:r>
          </a:p>
          <a:p>
            <a:r>
              <a:rPr lang="de-DE" dirty="0"/>
              <a:t>Was denkt die junge Mutter? Das Kind ist etwa 8 Monate alt. Jetzt hat es so gut ausgesehen. Wir hätten uns schon ein Zuhause geschaffen in Betlehem. Beachte: Laut Matthäus haben sie nicht vorher in </a:t>
            </a:r>
            <a:r>
              <a:rPr lang="de-DE" dirty="0" err="1"/>
              <a:t>Nazaret</a:t>
            </a:r>
            <a:r>
              <a:rPr lang="de-DE" dirty="0"/>
              <a:t> gelebt, wie Lukas es darstellt. </a:t>
            </a:r>
          </a:p>
          <a:p>
            <a:endParaRPr lang="de-DE" dirty="0"/>
          </a:p>
        </p:txBody>
      </p:sp>
      <p:pic>
        <p:nvPicPr>
          <p:cNvPr id="7" name="Bildplatzhalter 6">
            <a:extLst>
              <a:ext uri="{FF2B5EF4-FFF2-40B4-BE49-F238E27FC236}">
                <a16:creationId xmlns:a16="http://schemas.microsoft.com/office/drawing/2014/main" id="{EF4DB75D-C275-7438-691D-7B1E7A428995}"/>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t="-98"/>
          <a:stretch/>
        </p:blipFill>
        <p:spPr>
          <a:xfrm>
            <a:off x="3236035" y="424303"/>
            <a:ext cx="8955965" cy="6028242"/>
          </a:xfrm>
        </p:spPr>
      </p:pic>
    </p:spTree>
    <p:extLst>
      <p:ext uri="{BB962C8B-B14F-4D97-AF65-F5344CB8AC3E}">
        <p14:creationId xmlns:p14="http://schemas.microsoft.com/office/powerpoint/2010/main" val="289875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1107018"/>
            <a:ext cx="2561409" cy="2321982"/>
          </a:xfrm>
        </p:spPr>
        <p:txBody>
          <a:bodyPr>
            <a:normAutofit/>
          </a:bodyPr>
          <a:lstStyle/>
          <a:p>
            <a:r>
              <a:rPr lang="de-AT" dirty="0">
                <a:solidFill>
                  <a:srgbClr val="000000"/>
                </a:solidFill>
                <a:latin typeface="TimesNewRomanPSMT"/>
                <a:ea typeface="Calibri" panose="020F0502020204030204" pitchFamily="34" charset="0"/>
                <a:cs typeface="TimesNewRomanPSMT"/>
              </a:rPr>
              <a:t>D</a:t>
            </a:r>
            <a:r>
              <a:rPr lang="de-AT" dirty="0">
                <a:solidFill>
                  <a:srgbClr val="000000"/>
                </a:solidFill>
                <a:effectLst/>
                <a:latin typeface="TimesNewRomanPSMT"/>
                <a:ea typeface="Calibri" panose="020F0502020204030204" pitchFamily="34" charset="0"/>
                <a:cs typeface="TimesNewRomanPSMT"/>
              </a:rPr>
              <a:t>ort bleibe, bis ich dir etwas anderes auftrage.</a:t>
            </a:r>
            <a:endParaRPr lang="de-DE" sz="4400" dirty="0"/>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4258733"/>
            <a:ext cx="2366675" cy="2193812"/>
          </a:xfrm>
        </p:spPr>
        <p:txBody>
          <a:bodyPr>
            <a:normAutofit/>
          </a:bodyPr>
          <a:lstStyle/>
          <a:p>
            <a:r>
              <a:rPr lang="de-DE" dirty="0"/>
              <a:t>Nach der Anweisung Gottes steht die Dauer des Aufenthaltes noch nicht fest. </a:t>
            </a:r>
          </a:p>
          <a:p>
            <a:r>
              <a:rPr lang="de-DE" dirty="0"/>
              <a:t>Bleiben bedeutet „Sich eine Bleibe“ schaffen, Wohnhaus und berufliche Beschäftigung finden. </a:t>
            </a:r>
          </a:p>
          <a:p>
            <a:endParaRPr lang="de-DE" dirty="0"/>
          </a:p>
        </p:txBody>
      </p:sp>
      <p:pic>
        <p:nvPicPr>
          <p:cNvPr id="8" name="Bildplatzhalter 7">
            <a:extLst>
              <a:ext uri="{FF2B5EF4-FFF2-40B4-BE49-F238E27FC236}">
                <a16:creationId xmlns:a16="http://schemas.microsoft.com/office/drawing/2014/main" id="{CCE61661-23A5-2158-C71A-D5B0D7531AC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222173" y="228601"/>
            <a:ext cx="7999063" cy="6316132"/>
          </a:xfrm>
        </p:spPr>
      </p:pic>
    </p:spTree>
    <p:extLst>
      <p:ext uri="{BB962C8B-B14F-4D97-AF65-F5344CB8AC3E}">
        <p14:creationId xmlns:p14="http://schemas.microsoft.com/office/powerpoint/2010/main" val="250933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1107018"/>
            <a:ext cx="2561409" cy="2321982"/>
          </a:xfrm>
        </p:spPr>
        <p:txBody>
          <a:bodyPr>
            <a:normAutofit/>
          </a:bodyPr>
          <a:lstStyle/>
          <a:p>
            <a:r>
              <a:rPr lang="de-AT" dirty="0">
                <a:solidFill>
                  <a:srgbClr val="000000"/>
                </a:solidFill>
                <a:latin typeface="TimesNewRomanPSMT"/>
                <a:ea typeface="Calibri" panose="020F0502020204030204" pitchFamily="34" charset="0"/>
              </a:rPr>
              <a:t>Denn Herodes wird das Kind suchen, um es zu töten.</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4258733"/>
            <a:ext cx="2366675" cy="2193812"/>
          </a:xfrm>
        </p:spPr>
        <p:txBody>
          <a:bodyPr>
            <a:normAutofit/>
          </a:bodyPr>
          <a:lstStyle/>
          <a:p>
            <a:r>
              <a:rPr lang="de-DE" dirty="0"/>
              <a:t>Begründung ist genannt. Auftrag Gottes ist immer knapp formuliert &gt; Ort &gt; Zeit &gt; Begründung. </a:t>
            </a:r>
          </a:p>
          <a:p>
            <a:endParaRPr lang="de-DE" dirty="0"/>
          </a:p>
        </p:txBody>
      </p:sp>
      <p:pic>
        <p:nvPicPr>
          <p:cNvPr id="7" name="Bildplatzhalter 6">
            <a:extLst>
              <a:ext uri="{FF2B5EF4-FFF2-40B4-BE49-F238E27FC236}">
                <a16:creationId xmlns:a16="http://schemas.microsoft.com/office/drawing/2014/main" id="{F43A5BEF-0314-8D10-7652-D122867A4EA0}"/>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222173" y="228601"/>
            <a:ext cx="7882311" cy="6223944"/>
          </a:xfrm>
        </p:spPr>
      </p:pic>
    </p:spTree>
    <p:extLst>
      <p:ext uri="{BB962C8B-B14F-4D97-AF65-F5344CB8AC3E}">
        <p14:creationId xmlns:p14="http://schemas.microsoft.com/office/powerpoint/2010/main" val="82446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987426"/>
            <a:ext cx="3729809" cy="2373842"/>
          </a:xfrm>
        </p:spPr>
        <p:txBody>
          <a:bodyPr>
            <a:normAutofit/>
          </a:bodyPr>
          <a:lstStyle/>
          <a:p>
            <a:r>
              <a:rPr lang="de-AT" dirty="0">
                <a:solidFill>
                  <a:srgbClr val="000000"/>
                </a:solidFill>
                <a:effectLst/>
                <a:latin typeface="TimesNewRomanPSMT"/>
                <a:ea typeface="Calibri" panose="020F0502020204030204" pitchFamily="34" charset="0"/>
                <a:cs typeface="TimesNewRomanPSMT"/>
              </a:rPr>
              <a:t>Da stand Josef auf und floh in der Nacht mit dem Kind und dessen Mutter nach Ägypten.</a:t>
            </a:r>
            <a:endParaRPr lang="de-DE" sz="4400"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3869267"/>
            <a:ext cx="4034610" cy="2583278"/>
          </a:xfrm>
        </p:spPr>
        <p:txBody>
          <a:bodyPr>
            <a:normAutofit/>
          </a:bodyPr>
          <a:lstStyle/>
          <a:p>
            <a:r>
              <a:rPr lang="de-DE" dirty="0"/>
              <a:t>Die Flucht muss in der Nacht starten, damit nichts auffällt. </a:t>
            </a:r>
          </a:p>
          <a:p>
            <a:r>
              <a:rPr lang="de-DE" dirty="0"/>
              <a:t>Eselchen müssen schnell besorgt werden: Nicht nur eines , sondern zwei:  Als Reittier für das „Kind und seiner Mutter“ Das 2.Mal ist nun vom ihnen die Rede. Ein zweites Lasttier für die Habseligkeiten.</a:t>
            </a:r>
          </a:p>
          <a:p>
            <a:r>
              <a:rPr lang="de-DE" dirty="0"/>
              <a:t>Gold hatte er reichlich zur Verfügung von den Sterndeutern. </a:t>
            </a:r>
          </a:p>
          <a:p>
            <a:endParaRPr lang="de-DE" dirty="0"/>
          </a:p>
          <a:p>
            <a:endParaRPr lang="de-DE" dirty="0"/>
          </a:p>
        </p:txBody>
      </p:sp>
      <p:pic>
        <p:nvPicPr>
          <p:cNvPr id="8" name="Bildplatzhalter 7">
            <a:extLst>
              <a:ext uri="{FF2B5EF4-FFF2-40B4-BE49-F238E27FC236}">
                <a16:creationId xmlns:a16="http://schemas.microsoft.com/office/drawing/2014/main" id="{E07F3F2C-2222-F2B7-D74F-7CDE3B9DC887}"/>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096000" y="-2688"/>
            <a:ext cx="5511800" cy="6837779"/>
          </a:xfrm>
        </p:spPr>
      </p:pic>
    </p:spTree>
    <p:extLst>
      <p:ext uri="{BB962C8B-B14F-4D97-AF65-F5344CB8AC3E}">
        <p14:creationId xmlns:p14="http://schemas.microsoft.com/office/powerpoint/2010/main" val="231362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28C44-1930-58DA-AEEA-F2144A06FA74}"/>
              </a:ext>
            </a:extLst>
          </p:cNvPr>
          <p:cNvSpPr>
            <a:spLocks noGrp="1"/>
          </p:cNvSpPr>
          <p:nvPr>
            <p:ph type="title"/>
          </p:nvPr>
        </p:nvSpPr>
        <p:spPr>
          <a:xfrm>
            <a:off x="486591" y="987426"/>
            <a:ext cx="2815409" cy="2373842"/>
          </a:xfrm>
        </p:spPr>
        <p:txBody>
          <a:bodyPr>
            <a:normAutofit/>
          </a:bodyPr>
          <a:lstStyle/>
          <a:p>
            <a:r>
              <a:rPr lang="de-AT" dirty="0">
                <a:solidFill>
                  <a:srgbClr val="000000"/>
                </a:solidFill>
                <a:latin typeface="TimesNewRomanPSMT"/>
                <a:ea typeface="Calibri" panose="020F0502020204030204" pitchFamily="34" charset="0"/>
              </a:rPr>
              <a:t>Dort blieb er bis zum Tod des Herodes. </a:t>
            </a:r>
            <a:endParaRPr lang="de-DE" dirty="0">
              <a:solidFill>
                <a:srgbClr val="000000"/>
              </a:solidFill>
              <a:latin typeface="TimesNewRomanPSMT"/>
              <a:ea typeface="Calibri" panose="020F0502020204030204" pitchFamily="34" charset="0"/>
            </a:endParaRPr>
          </a:p>
        </p:txBody>
      </p:sp>
      <p:sp>
        <p:nvSpPr>
          <p:cNvPr id="4" name="Textplatzhalter 3">
            <a:extLst>
              <a:ext uri="{FF2B5EF4-FFF2-40B4-BE49-F238E27FC236}">
                <a16:creationId xmlns:a16="http://schemas.microsoft.com/office/drawing/2014/main" id="{418DAE8B-408E-9A92-76D1-CDEBFED7BE6B}"/>
              </a:ext>
            </a:extLst>
          </p:cNvPr>
          <p:cNvSpPr>
            <a:spLocks noGrp="1"/>
          </p:cNvSpPr>
          <p:nvPr>
            <p:ph type="body" sz="half" idx="2"/>
          </p:nvPr>
        </p:nvSpPr>
        <p:spPr>
          <a:xfrm>
            <a:off x="486590" y="3869267"/>
            <a:ext cx="3001677" cy="2583278"/>
          </a:xfrm>
        </p:spPr>
        <p:txBody>
          <a:bodyPr>
            <a:normAutofit/>
          </a:bodyPr>
          <a:lstStyle/>
          <a:p>
            <a:r>
              <a:rPr lang="de-DE" dirty="0"/>
              <a:t>Der Tod des Gewaltherrschers wird zum Signal.</a:t>
            </a:r>
          </a:p>
          <a:p>
            <a:r>
              <a:rPr lang="de-DE" dirty="0"/>
              <a:t>Foto: </a:t>
            </a:r>
            <a:r>
              <a:rPr lang="de-DE" dirty="0" err="1"/>
              <a:t>Sarkofag</a:t>
            </a:r>
            <a:r>
              <a:rPr lang="de-DE" dirty="0"/>
              <a:t> des Herodes,</a:t>
            </a:r>
            <a:br>
              <a:rPr lang="de-DE" dirty="0"/>
            </a:br>
            <a:r>
              <a:rPr lang="de-DE" dirty="0"/>
              <a:t>gefunden 2007, dzt. Israel-Museum</a:t>
            </a:r>
          </a:p>
          <a:p>
            <a:endParaRPr lang="de-DE" dirty="0"/>
          </a:p>
          <a:p>
            <a:endParaRPr lang="de-DE" dirty="0"/>
          </a:p>
        </p:txBody>
      </p:sp>
      <p:pic>
        <p:nvPicPr>
          <p:cNvPr id="7" name="Bildplatzhalter 6">
            <a:extLst>
              <a:ext uri="{FF2B5EF4-FFF2-40B4-BE49-F238E27FC236}">
                <a16:creationId xmlns:a16="http://schemas.microsoft.com/office/drawing/2014/main" id="{61C6251A-2F2C-5DAF-F229-315D2DB08A76}"/>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586743" y="16319"/>
            <a:ext cx="7592383" cy="5995014"/>
          </a:xfrm>
        </p:spPr>
      </p:pic>
    </p:spTree>
    <p:extLst>
      <p:ext uri="{BB962C8B-B14F-4D97-AF65-F5344CB8AC3E}">
        <p14:creationId xmlns:p14="http://schemas.microsoft.com/office/powerpoint/2010/main" val="31616447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Words>
  <Application>Microsoft Office PowerPoint</Application>
  <PresentationFormat>Breitbild</PresentationFormat>
  <Paragraphs>45</Paragraphs>
  <Slides>16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Algerian</vt:lpstr>
      <vt:lpstr>Arial</vt:lpstr>
      <vt:lpstr>Calibri</vt:lpstr>
      <vt:lpstr>Calibri Light</vt:lpstr>
      <vt:lpstr>TimesNewRomanPSMT</vt:lpstr>
      <vt:lpstr>Office</vt:lpstr>
      <vt:lpstr>Die Flüchtlingsfamilie</vt:lpstr>
      <vt:lpstr>Als die Sterndeuter wieder ge­gangen waren, siehe, da erschien dem Josef im Traum ein Engel des Herrn</vt:lpstr>
      <vt:lpstr>Es erschien .… ein Bote (griechisch ANGELOS) des Herrn</vt:lpstr>
      <vt:lpstr>Er sagte: Steh auf, nimm das Kind und seine Mutter und flieh nach Ägypten; </vt:lpstr>
      <vt:lpstr>… nimm das Kind und seine Mutter ..</vt:lpstr>
      <vt:lpstr>Dort bleibe, bis ich dir etwas anderes auftrage.</vt:lpstr>
      <vt:lpstr>Denn Herodes wird das Kind suchen, um es zu töten.</vt:lpstr>
      <vt:lpstr>Da stand Josef auf und floh in der Nacht mit dem Kind und dessen Mutter nach Ägypten.</vt:lpstr>
      <vt:lpstr>Dort blieb er bis zum Tod des Herodes. </vt:lpstr>
      <vt:lpstr>Denn es sollte sich erfüllen, was der Herr durch den Propheten gesagt hat: Aus Ägypten habe ich meinen Sohn gerufen.</vt:lpstr>
      <vt:lpstr>Als Herodes gestorben war, siehe, da erschien dem Josef in Ägypten ein Engel des Herrn im Traum </vt:lpstr>
      <vt:lpstr>Er sagte: Steh auf, nimm das Kind und seine Mutter und zieh in das Land Israel;</vt:lpstr>
      <vt:lpstr>Denn die Leute, die dem Kind nach dem Leben getrachtet haben, sind tot. </vt:lpstr>
      <vt:lpstr>Da stand er auf und zog mit dem Kind und dessen Mutter in das Land Israel. Als er aber hörte, dass in Judäa Archelaus anstelle seines Vaters Herodes regierte, fürchtete er sich, dorthin zu gehen. </vt:lpstr>
      <vt:lpstr>Und weil er im Traum einen Befehl erhalten hatte, zog er in das Gebiet von Galiläa und ließ sich in einer Stadt namens Nazaret nieder. </vt:lpstr>
      <vt:lpstr>Denn es sollte sich erfüllen, was durch die Propheten gesagt worden ist: Er wird Nazoräer genannt werden.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Flüchtlingsfamilie</dc:title>
  <dc:creator>Martin Zellinger</dc:creator>
  <cp:lastModifiedBy>Martin Zellinger</cp:lastModifiedBy>
  <cp:revision>3</cp:revision>
  <dcterms:created xsi:type="dcterms:W3CDTF">2025-12-20T15:13:49Z</dcterms:created>
  <dcterms:modified xsi:type="dcterms:W3CDTF">2025-12-21T09:54:59Z</dcterms:modified>
</cp:coreProperties>
</file>