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8" r:id="rId9"/>
    <p:sldId id="269" r:id="rId10"/>
    <p:sldId id="264" r:id="rId11"/>
    <p:sldId id="265" r:id="rId12"/>
    <p:sldId id="273" r:id="rId13"/>
    <p:sldId id="274" r:id="rId14"/>
    <p:sldId id="27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1E567C97-D825-4FE9-939D-D70BB67AD4E3}" type="datetimeFigureOut">
              <a:rPr lang="de-AT" smtClean="0"/>
              <a:t>05.12.2025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194993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E567C97-D825-4FE9-939D-D70BB67AD4E3}" type="datetimeFigureOut">
              <a:rPr lang="de-AT" smtClean="0"/>
              <a:t>05.12.2025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304081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E567C97-D825-4FE9-939D-D70BB67AD4E3}" type="datetimeFigureOut">
              <a:rPr lang="de-AT" smtClean="0"/>
              <a:t>05.12.2025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108883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E567C97-D825-4FE9-939D-D70BB67AD4E3}" type="datetimeFigureOut">
              <a:rPr lang="de-AT" smtClean="0"/>
              <a:t>05.12.2025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292876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E567C97-D825-4FE9-939D-D70BB67AD4E3}" type="datetimeFigureOut">
              <a:rPr lang="de-AT" smtClean="0"/>
              <a:t>05.12.2025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42383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1E567C97-D825-4FE9-939D-D70BB67AD4E3}" type="datetimeFigureOut">
              <a:rPr lang="de-AT" smtClean="0"/>
              <a:t>05.12.2025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233358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1E567C97-D825-4FE9-939D-D70BB67AD4E3}" type="datetimeFigureOut">
              <a:rPr lang="de-AT" smtClean="0"/>
              <a:t>05.12.2025</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45337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1E567C97-D825-4FE9-939D-D70BB67AD4E3}" type="datetimeFigureOut">
              <a:rPr lang="de-AT" smtClean="0"/>
              <a:t>05.12.2025</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205725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E567C97-D825-4FE9-939D-D70BB67AD4E3}" type="datetimeFigureOut">
              <a:rPr lang="de-AT" smtClean="0"/>
              <a:t>05.12.2025</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33324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E567C97-D825-4FE9-939D-D70BB67AD4E3}" type="datetimeFigureOut">
              <a:rPr lang="de-AT" smtClean="0"/>
              <a:t>05.12.2025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421881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E567C97-D825-4FE9-939D-D70BB67AD4E3}" type="datetimeFigureOut">
              <a:rPr lang="de-AT" smtClean="0"/>
              <a:t>05.12.2025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6A393A6-70B2-4A98-8F3F-A5182A0E7A60}" type="slidenum">
              <a:rPr lang="de-AT" smtClean="0"/>
              <a:t>‹Nr.›</a:t>
            </a:fld>
            <a:endParaRPr lang="de-AT"/>
          </a:p>
        </p:txBody>
      </p:sp>
    </p:spTree>
    <p:extLst>
      <p:ext uri="{BB962C8B-B14F-4D97-AF65-F5344CB8AC3E}">
        <p14:creationId xmlns:p14="http://schemas.microsoft.com/office/powerpoint/2010/main" val="106451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67C97-D825-4FE9-939D-D70BB67AD4E3}" type="datetimeFigureOut">
              <a:rPr lang="de-AT" smtClean="0"/>
              <a:t>05.12.2025</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393A6-70B2-4A98-8F3F-A5182A0E7A60}" type="slidenum">
              <a:rPr lang="de-AT" smtClean="0"/>
              <a:t>‹Nr.›</a:t>
            </a:fld>
            <a:endParaRPr lang="de-AT"/>
          </a:p>
        </p:txBody>
      </p:sp>
    </p:spTree>
    <p:extLst>
      <p:ext uri="{BB962C8B-B14F-4D97-AF65-F5344CB8AC3E}">
        <p14:creationId xmlns:p14="http://schemas.microsoft.com/office/powerpoint/2010/main" val="428730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AT" sz="8000" dirty="0" smtClean="0">
                <a:solidFill>
                  <a:srgbClr val="FF0000"/>
                </a:solidFill>
                <a:effectLst>
                  <a:outerShdw blurRad="38100" dist="38100" dir="2700000" algn="tl">
                    <a:srgbClr val="000000">
                      <a:alpha val="43137"/>
                    </a:srgbClr>
                  </a:outerShdw>
                </a:effectLst>
              </a:rPr>
              <a:t>Frage des Täufers</a:t>
            </a:r>
            <a:endParaRPr lang="de-AT" sz="8000" dirty="0">
              <a:solidFill>
                <a:srgbClr val="FF0000"/>
              </a:solidFill>
              <a:effectLst>
                <a:outerShdw blurRad="38100" dist="38100" dir="2700000" algn="tl">
                  <a:srgbClr val="000000">
                    <a:alpha val="43137"/>
                  </a:srgbClr>
                </a:outerShdw>
              </a:effectLst>
            </a:endParaRPr>
          </a:p>
        </p:txBody>
      </p:sp>
      <p:sp>
        <p:nvSpPr>
          <p:cNvPr id="3" name="Untertitel 2"/>
          <p:cNvSpPr>
            <a:spLocks noGrp="1"/>
          </p:cNvSpPr>
          <p:nvPr>
            <p:ph type="subTitle" idx="1"/>
          </p:nvPr>
        </p:nvSpPr>
        <p:spPr>
          <a:xfrm>
            <a:off x="1524000" y="4118918"/>
            <a:ext cx="9144000" cy="1138881"/>
          </a:xfrm>
        </p:spPr>
        <p:txBody>
          <a:bodyPr/>
          <a:lstStyle/>
          <a:p>
            <a:r>
              <a:rPr lang="de-AT" dirty="0" smtClean="0"/>
              <a:t>Matthäus 11,1-12</a:t>
            </a:r>
            <a:endParaRPr lang="de-AT" dirty="0"/>
          </a:p>
        </p:txBody>
      </p:sp>
    </p:spTree>
    <p:extLst>
      <p:ext uri="{BB962C8B-B14F-4D97-AF65-F5344CB8AC3E}">
        <p14:creationId xmlns:p14="http://schemas.microsoft.com/office/powerpoint/2010/main" val="111773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4437534"/>
          </a:xfrm>
        </p:spPr>
        <p:txBody>
          <a:bodyPr>
            <a:noAutofit/>
          </a:bodyPr>
          <a:lstStyle/>
          <a:p>
            <a:r>
              <a:rPr lang="de-DE" sz="3600" dirty="0"/>
              <a:t>Als sie gegangen waren, begann Jesus zu der Menge über Johannes zu reden: Was habt ihr denn sehen wollen, als ihr </a:t>
            </a:r>
            <a:r>
              <a:rPr lang="de-DE" sz="3600" dirty="0" smtClean="0"/>
              <a:t/>
            </a:r>
            <a:br>
              <a:rPr lang="de-DE" sz="3600" dirty="0" smtClean="0"/>
            </a:br>
            <a:r>
              <a:rPr lang="de-DE" sz="3600" dirty="0" smtClean="0"/>
              <a:t>in </a:t>
            </a:r>
            <a:r>
              <a:rPr lang="de-DE" sz="3600" dirty="0"/>
              <a:t>die Wüste </a:t>
            </a:r>
            <a:r>
              <a:rPr lang="de-DE" sz="3600" dirty="0" smtClean="0"/>
              <a:t/>
            </a:r>
            <a:br>
              <a:rPr lang="de-DE" sz="3600" dirty="0" smtClean="0"/>
            </a:br>
            <a:r>
              <a:rPr lang="de-DE" sz="3600" dirty="0" smtClean="0"/>
              <a:t>hinaus-</a:t>
            </a:r>
            <a:br>
              <a:rPr lang="de-DE" sz="3600" dirty="0" smtClean="0"/>
            </a:br>
            <a:r>
              <a:rPr lang="de-DE" sz="3600" dirty="0" smtClean="0"/>
              <a:t>gegangen seid</a:t>
            </a:r>
            <a:r>
              <a:rPr lang="de-DE" sz="3600" dirty="0"/>
              <a:t>? </a:t>
            </a:r>
            <a:r>
              <a:rPr lang="de-DE" sz="3600" dirty="0" smtClean="0"/>
              <a:t/>
            </a:r>
            <a:br>
              <a:rPr lang="de-DE" sz="3600" dirty="0" smtClean="0"/>
            </a:br>
            <a:r>
              <a:rPr lang="de-DE" sz="3600" dirty="0" smtClean="0"/>
              <a:t>Ein </a:t>
            </a:r>
            <a:r>
              <a:rPr lang="de-DE" sz="3600" dirty="0"/>
              <a:t>Schilfrohr, </a:t>
            </a:r>
            <a:r>
              <a:rPr lang="de-DE" sz="3600" dirty="0" smtClean="0"/>
              <a:t/>
            </a:r>
            <a:br>
              <a:rPr lang="de-DE" sz="3600" dirty="0" smtClean="0"/>
            </a:br>
            <a:r>
              <a:rPr lang="de-DE" sz="3600" dirty="0" smtClean="0"/>
              <a:t>das </a:t>
            </a:r>
            <a:r>
              <a:rPr lang="de-DE" sz="3600" dirty="0"/>
              <a:t>im Wind </a:t>
            </a:r>
            <a:r>
              <a:rPr lang="de-DE" sz="3600" dirty="0" smtClean="0"/>
              <a:t/>
            </a:r>
            <a:br>
              <a:rPr lang="de-DE" sz="3600" dirty="0" smtClean="0"/>
            </a:br>
            <a:r>
              <a:rPr lang="de-DE" sz="3600" dirty="0" smtClean="0"/>
              <a:t>schwankt</a:t>
            </a:r>
            <a:r>
              <a:rPr lang="de-DE" sz="3600" dirty="0"/>
              <a:t>?</a:t>
            </a:r>
            <a:endParaRPr lang="de-AT" sz="3600" dirty="0"/>
          </a:p>
        </p:txBody>
      </p:sp>
      <p:sp>
        <p:nvSpPr>
          <p:cNvPr id="3" name="Inhaltsplatzhalter 2"/>
          <p:cNvSpPr>
            <a:spLocks noGrp="1"/>
          </p:cNvSpPr>
          <p:nvPr>
            <p:ph idx="1"/>
          </p:nvPr>
        </p:nvSpPr>
        <p:spPr>
          <a:xfrm>
            <a:off x="869092" y="5107460"/>
            <a:ext cx="2234514" cy="1466334"/>
          </a:xfrm>
        </p:spPr>
        <p:txBody>
          <a:bodyPr/>
          <a:lstStyle/>
          <a:p>
            <a:pPr marL="0" indent="0">
              <a:buNone/>
            </a:pPr>
            <a:r>
              <a:rPr lang="de-AT" sz="2000" dirty="0" smtClean="0"/>
              <a:t>Jordan ist gesäumt von einem Schilfgürtel – Foto nahe der Taufstelle </a:t>
            </a:r>
            <a:endParaRPr lang="de-AT" sz="2000" dirty="0"/>
          </a:p>
          <a:p>
            <a:endParaRPr lang="de-AT"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b="17147"/>
          <a:stretch/>
        </p:blipFill>
        <p:spPr>
          <a:xfrm>
            <a:off x="3715266" y="1680520"/>
            <a:ext cx="8123240" cy="5047756"/>
          </a:xfrm>
          <a:prstGeom prst="rect">
            <a:avLst/>
          </a:prstGeom>
        </p:spPr>
      </p:pic>
    </p:spTree>
    <p:extLst>
      <p:ext uri="{BB962C8B-B14F-4D97-AF65-F5344CB8AC3E}">
        <p14:creationId xmlns:p14="http://schemas.microsoft.com/office/powerpoint/2010/main" val="50398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4816474"/>
          </a:xfrm>
        </p:spPr>
        <p:txBody>
          <a:bodyPr>
            <a:normAutofit fontScale="90000"/>
          </a:bodyPr>
          <a:lstStyle/>
          <a:p>
            <a:r>
              <a:rPr lang="de-DE" dirty="0"/>
              <a:t>Oder was habt ihr sehen wollen, als ihr hinausgegangen seid? Einen Mann in feiner Kleidung? </a:t>
            </a:r>
            <a:r>
              <a:rPr lang="de-DE" dirty="0" smtClean="0"/>
              <a:t/>
            </a:r>
            <a:br>
              <a:rPr lang="de-DE" dirty="0" smtClean="0"/>
            </a:br>
            <a:r>
              <a:rPr lang="de-DE" dirty="0" smtClean="0"/>
              <a:t>Siehe</a:t>
            </a:r>
            <a:r>
              <a:rPr lang="de-DE" dirty="0"/>
              <a:t>, die fein </a:t>
            </a:r>
            <a:r>
              <a:rPr lang="de-DE" dirty="0" smtClean="0"/>
              <a:t/>
            </a:r>
            <a:br>
              <a:rPr lang="de-DE" dirty="0" smtClean="0"/>
            </a:br>
            <a:r>
              <a:rPr lang="de-DE" dirty="0" smtClean="0"/>
              <a:t>gekleidet </a:t>
            </a:r>
            <a:r>
              <a:rPr lang="de-DE" dirty="0"/>
              <a:t>sind, </a:t>
            </a:r>
            <a:r>
              <a:rPr lang="de-DE" dirty="0" smtClean="0"/>
              <a:t/>
            </a:r>
            <a:br>
              <a:rPr lang="de-DE" dirty="0" smtClean="0"/>
            </a:br>
            <a:r>
              <a:rPr lang="de-DE" dirty="0" smtClean="0"/>
              <a:t>findet </a:t>
            </a:r>
            <a:r>
              <a:rPr lang="de-DE" dirty="0"/>
              <a:t>man </a:t>
            </a:r>
            <a:r>
              <a:rPr lang="de-DE" dirty="0" smtClean="0"/>
              <a:t/>
            </a:r>
            <a:br>
              <a:rPr lang="de-DE" dirty="0" smtClean="0"/>
            </a:br>
            <a:r>
              <a:rPr lang="de-DE" dirty="0" smtClean="0"/>
              <a:t>in </a:t>
            </a:r>
            <a:r>
              <a:rPr lang="de-DE" dirty="0"/>
              <a:t>den Palästen </a:t>
            </a:r>
            <a:r>
              <a:rPr lang="de-DE" dirty="0" smtClean="0"/>
              <a:t/>
            </a:r>
            <a:br>
              <a:rPr lang="de-DE" dirty="0" smtClean="0"/>
            </a:br>
            <a:r>
              <a:rPr lang="de-DE" dirty="0" smtClean="0"/>
              <a:t>der </a:t>
            </a:r>
            <a:r>
              <a:rPr lang="de-DE" dirty="0"/>
              <a:t>Könige.</a:t>
            </a:r>
            <a:endParaRPr lang="de-AT"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822" y="1847416"/>
            <a:ext cx="7265771" cy="4847631"/>
          </a:xfrm>
          <a:prstGeom prst="rect">
            <a:avLst/>
          </a:prstGeom>
        </p:spPr>
      </p:pic>
    </p:spTree>
    <p:extLst>
      <p:ext uri="{BB962C8B-B14F-4D97-AF65-F5344CB8AC3E}">
        <p14:creationId xmlns:p14="http://schemas.microsoft.com/office/powerpoint/2010/main" val="304517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0535" y="373362"/>
            <a:ext cx="10515600" cy="6109816"/>
          </a:xfrm>
        </p:spPr>
        <p:txBody>
          <a:bodyPr>
            <a:noAutofit/>
          </a:bodyPr>
          <a:lstStyle/>
          <a:p>
            <a:r>
              <a:rPr lang="de-DE" sz="3600" dirty="0"/>
              <a:t>Oder wozu seid ihr hinausgegangen? Um einen Propheten zu sehen? </a:t>
            </a:r>
            <a:r>
              <a:rPr lang="de-DE" sz="3600" dirty="0"/>
              <a:t>Ja, ich sage euch: sogar mehr als einen Propheten</a:t>
            </a:r>
            <a:r>
              <a:rPr lang="de-DE" sz="3600" dirty="0" smtClean="0"/>
              <a:t>.</a:t>
            </a:r>
            <a:br>
              <a:rPr lang="de-DE" sz="3600" dirty="0" smtClean="0"/>
            </a:br>
            <a:r>
              <a:rPr lang="de-DE" sz="3600" dirty="0" smtClean="0"/>
              <a:t>Dieser </a:t>
            </a:r>
            <a:r>
              <a:rPr lang="de-DE" sz="3600" dirty="0"/>
              <a:t>ist es, </a:t>
            </a:r>
            <a:r>
              <a:rPr lang="de-DE" sz="3600" dirty="0" smtClean="0"/>
              <a:t/>
            </a:r>
            <a:br>
              <a:rPr lang="de-DE" sz="3600" dirty="0" smtClean="0"/>
            </a:br>
            <a:r>
              <a:rPr lang="de-DE" sz="3600" dirty="0" smtClean="0"/>
              <a:t>von </a:t>
            </a:r>
            <a:r>
              <a:rPr lang="de-DE" sz="3600" dirty="0"/>
              <a:t>dem </a:t>
            </a:r>
            <a:r>
              <a:rPr lang="de-DE" sz="3600" dirty="0" smtClean="0"/>
              <a:t>geschrieben</a:t>
            </a:r>
            <a:br>
              <a:rPr lang="de-DE" sz="3600" dirty="0" smtClean="0"/>
            </a:br>
            <a:r>
              <a:rPr lang="de-DE" sz="3600" dirty="0" smtClean="0"/>
              <a:t>steht</a:t>
            </a:r>
            <a:r>
              <a:rPr lang="de-DE" sz="3600" dirty="0"/>
              <a:t>: Siehe, </a:t>
            </a:r>
            <a:r>
              <a:rPr lang="de-DE" sz="3600" dirty="0" smtClean="0"/>
              <a:t/>
            </a:r>
            <a:br>
              <a:rPr lang="de-DE" sz="3600" dirty="0" smtClean="0"/>
            </a:br>
            <a:r>
              <a:rPr lang="de-DE" sz="3600" dirty="0" smtClean="0"/>
              <a:t>ich </a:t>
            </a:r>
            <a:r>
              <a:rPr lang="de-DE" sz="3600" dirty="0"/>
              <a:t>sende </a:t>
            </a:r>
            <a:r>
              <a:rPr lang="de-DE" sz="3600" dirty="0" smtClean="0"/>
              <a:t/>
            </a:r>
            <a:br>
              <a:rPr lang="de-DE" sz="3600" dirty="0" smtClean="0"/>
            </a:br>
            <a:r>
              <a:rPr lang="de-DE" sz="3600" dirty="0" smtClean="0"/>
              <a:t>meinen </a:t>
            </a:r>
            <a:r>
              <a:rPr lang="de-DE" sz="3600" dirty="0"/>
              <a:t>Boten </a:t>
            </a:r>
            <a:r>
              <a:rPr lang="de-DE" sz="3600" dirty="0" smtClean="0"/>
              <a:t/>
            </a:r>
            <a:br>
              <a:rPr lang="de-DE" sz="3600" dirty="0" smtClean="0"/>
            </a:br>
            <a:r>
              <a:rPr lang="de-DE" sz="3600" dirty="0" smtClean="0"/>
              <a:t>vor </a:t>
            </a:r>
            <a:r>
              <a:rPr lang="de-DE" sz="3600" dirty="0"/>
              <a:t>dir her, </a:t>
            </a:r>
            <a:br>
              <a:rPr lang="de-DE" sz="3600" dirty="0"/>
            </a:br>
            <a:r>
              <a:rPr lang="de-DE" sz="3600" dirty="0" smtClean="0"/>
              <a:t>der </a:t>
            </a:r>
            <a:r>
              <a:rPr lang="de-DE" sz="3600" dirty="0"/>
              <a:t>deinen </a:t>
            </a:r>
            <a:r>
              <a:rPr lang="de-DE" sz="3600" dirty="0" smtClean="0"/>
              <a:t/>
            </a:r>
            <a:br>
              <a:rPr lang="de-DE" sz="3600" dirty="0" smtClean="0"/>
            </a:br>
            <a:r>
              <a:rPr lang="de-DE" sz="3600" dirty="0" smtClean="0"/>
              <a:t>Weg </a:t>
            </a:r>
            <a:r>
              <a:rPr lang="de-DE" sz="3600" dirty="0"/>
              <a:t>vor dir </a:t>
            </a:r>
            <a:r>
              <a:rPr lang="de-DE" sz="3600" dirty="0" smtClean="0"/>
              <a:t/>
            </a:r>
            <a:br>
              <a:rPr lang="de-DE" sz="3600" dirty="0" smtClean="0"/>
            </a:br>
            <a:r>
              <a:rPr lang="de-DE" sz="3600" dirty="0" smtClean="0"/>
              <a:t>bahnen </a:t>
            </a:r>
            <a:r>
              <a:rPr lang="de-DE" sz="3600" dirty="0"/>
              <a:t>wird. </a:t>
            </a:r>
            <a:r>
              <a:rPr lang="de-DE" sz="3600" dirty="0" smtClean="0"/>
              <a:t/>
            </a:r>
            <a:br>
              <a:rPr lang="de-DE" sz="3600" dirty="0" smtClean="0"/>
            </a:br>
            <a:r>
              <a:rPr lang="de-DE" sz="1800" dirty="0" smtClean="0"/>
              <a:t>(</a:t>
            </a:r>
            <a:r>
              <a:rPr lang="de-DE" sz="1800" dirty="0"/>
              <a:t>Mal 3,1)</a:t>
            </a:r>
            <a:endParaRPr lang="de-AT" sz="1800"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80098" y="1741471"/>
            <a:ext cx="7115339" cy="4741707"/>
          </a:xfrm>
        </p:spPr>
      </p:pic>
    </p:spTree>
    <p:extLst>
      <p:ext uri="{BB962C8B-B14F-4D97-AF65-F5344CB8AC3E}">
        <p14:creationId xmlns:p14="http://schemas.microsoft.com/office/powerpoint/2010/main" val="351138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4"/>
            <a:ext cx="10515600" cy="4197263"/>
          </a:xfrm>
        </p:spPr>
        <p:txBody>
          <a:bodyPr>
            <a:noAutofit/>
          </a:bodyPr>
          <a:lstStyle/>
          <a:p>
            <a:r>
              <a:rPr lang="de-DE" sz="4000" dirty="0"/>
              <a:t>Amen, ich sage euch: Unter den von einer Frau Geborenen ist kein Größerer aufgetreten als Johannes </a:t>
            </a:r>
            <a:r>
              <a:rPr lang="de-DE" sz="4000" dirty="0" smtClean="0"/>
              <a:t/>
            </a:r>
            <a:br>
              <a:rPr lang="de-DE" sz="4000" dirty="0" smtClean="0"/>
            </a:br>
            <a:r>
              <a:rPr lang="de-DE" sz="4000" dirty="0" smtClean="0"/>
              <a:t>der </a:t>
            </a:r>
            <a:r>
              <a:rPr lang="de-DE" sz="4000" dirty="0"/>
              <a:t>Täufer; </a:t>
            </a:r>
            <a:r>
              <a:rPr lang="de-DE" sz="4000" dirty="0" smtClean="0"/>
              <a:t/>
            </a:r>
            <a:br>
              <a:rPr lang="de-DE" sz="4000" dirty="0" smtClean="0"/>
            </a:br>
            <a:r>
              <a:rPr lang="de-DE" sz="4000" dirty="0" smtClean="0"/>
              <a:t>doch </a:t>
            </a:r>
            <a:r>
              <a:rPr lang="de-DE" sz="4000" dirty="0"/>
              <a:t>der </a:t>
            </a:r>
            <a:r>
              <a:rPr lang="de-DE" sz="4000" dirty="0" smtClean="0"/>
              <a:t/>
            </a:r>
            <a:br>
              <a:rPr lang="de-DE" sz="4000" dirty="0" smtClean="0"/>
            </a:br>
            <a:r>
              <a:rPr lang="de-DE" sz="4000" dirty="0" smtClean="0"/>
              <a:t>Kleinste </a:t>
            </a:r>
            <a:r>
              <a:rPr lang="de-DE" sz="4000" dirty="0"/>
              <a:t>im </a:t>
            </a:r>
            <a:r>
              <a:rPr lang="de-DE" sz="4000" dirty="0" smtClean="0"/>
              <a:t/>
            </a:r>
            <a:br>
              <a:rPr lang="de-DE" sz="4000" dirty="0" smtClean="0"/>
            </a:br>
            <a:r>
              <a:rPr lang="de-DE" sz="4000" dirty="0" smtClean="0"/>
              <a:t>Himmelreich </a:t>
            </a:r>
            <a:br>
              <a:rPr lang="de-DE" sz="4000" dirty="0" smtClean="0"/>
            </a:br>
            <a:r>
              <a:rPr lang="de-DE" sz="4000" dirty="0" smtClean="0"/>
              <a:t>ist </a:t>
            </a:r>
            <a:r>
              <a:rPr lang="de-DE" sz="4000" dirty="0"/>
              <a:t>größer als er</a:t>
            </a:r>
            <a:r>
              <a:rPr lang="de-DE" sz="4000" dirty="0" smtClean="0"/>
              <a:t>.</a:t>
            </a:r>
            <a:endParaRPr lang="de-AT" sz="40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28806" y="1460821"/>
            <a:ext cx="7309880" cy="4871351"/>
          </a:xfrm>
        </p:spPr>
      </p:pic>
      <p:sp>
        <p:nvSpPr>
          <p:cNvPr id="5" name="Rechteck 4"/>
          <p:cNvSpPr/>
          <p:nvPr/>
        </p:nvSpPr>
        <p:spPr>
          <a:xfrm>
            <a:off x="838200" y="5038128"/>
            <a:ext cx="3348681" cy="1200329"/>
          </a:xfrm>
          <a:prstGeom prst="rect">
            <a:avLst/>
          </a:prstGeom>
        </p:spPr>
        <p:txBody>
          <a:bodyPr wrap="square">
            <a:spAutoFit/>
          </a:bodyPr>
          <a:lstStyle/>
          <a:p>
            <a:r>
              <a:rPr lang="de-DE" dirty="0" smtClean="0"/>
              <a:t>Zuerst von einer Frau geboren – leibliche Geburt. Darüber hinaus kann jemand von oben geboren sein – geistliche Geburt. </a:t>
            </a:r>
            <a:endParaRPr lang="de-AT" dirty="0"/>
          </a:p>
        </p:txBody>
      </p:sp>
    </p:spTree>
    <p:extLst>
      <p:ext uri="{BB962C8B-B14F-4D97-AF65-F5344CB8AC3E}">
        <p14:creationId xmlns:p14="http://schemas.microsoft.com/office/powerpoint/2010/main" val="349869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29882"/>
            <a:ext cx="10515600" cy="2567545"/>
          </a:xfrm>
        </p:spPr>
        <p:txBody>
          <a:bodyPr>
            <a:normAutofit/>
          </a:bodyPr>
          <a:lstStyle/>
          <a:p>
            <a:r>
              <a:rPr lang="de-AT" sz="2800" dirty="0" smtClean="0"/>
              <a:t>Kann jemand auch anders als von einer Frau geboren sein? Im </a:t>
            </a:r>
            <a:r>
              <a:rPr lang="de-AT" sz="2800" dirty="0"/>
              <a:t>Johannes-Evangelium erklärt Jesus einem führenden Juden namens </a:t>
            </a:r>
            <a:r>
              <a:rPr lang="de-AT" sz="2800" dirty="0" err="1"/>
              <a:t>Nikodemus</a:t>
            </a:r>
            <a:r>
              <a:rPr lang="de-AT" sz="2800" dirty="0"/>
              <a:t>, dass es über die natürliche Geburt hinaus eine weitere, höhere Geburt gibt: „Wenn jemand nicht von oben geboren wird, kann er das Reich Gottes nicht sehen“ (</a:t>
            </a:r>
            <a:r>
              <a:rPr lang="de-AT" sz="2800" dirty="0" err="1"/>
              <a:t>Joh</a:t>
            </a:r>
            <a:r>
              <a:rPr lang="de-AT" sz="2800" dirty="0"/>
              <a:t> 3,3) </a:t>
            </a:r>
            <a:endParaRPr lang="de-AT" sz="2800" dirty="0"/>
          </a:p>
        </p:txBody>
      </p:sp>
      <p:pic>
        <p:nvPicPr>
          <p:cNvPr id="6" name="Inhaltsplatzhalt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8" t="9348" b="16081"/>
          <a:stretch/>
        </p:blipFill>
        <p:spPr>
          <a:xfrm>
            <a:off x="3295135" y="2885674"/>
            <a:ext cx="7636476" cy="3790079"/>
          </a:xfrm>
        </p:spPr>
      </p:pic>
      <p:sp>
        <p:nvSpPr>
          <p:cNvPr id="7" name="Rechteck 6"/>
          <p:cNvSpPr/>
          <p:nvPr/>
        </p:nvSpPr>
        <p:spPr>
          <a:xfrm>
            <a:off x="838201" y="3326712"/>
            <a:ext cx="2316892" cy="1754326"/>
          </a:xfrm>
          <a:prstGeom prst="rect">
            <a:avLst/>
          </a:prstGeom>
        </p:spPr>
        <p:txBody>
          <a:bodyPr wrap="square">
            <a:spAutoFit/>
          </a:bodyPr>
          <a:lstStyle/>
          <a:p>
            <a:r>
              <a:rPr lang="de-DE" dirty="0" smtClean="0"/>
              <a:t>Taufe bedeutet „untergetaucht“ werden und von Grund auf neu </a:t>
            </a:r>
            <a:r>
              <a:rPr lang="de-DE" dirty="0"/>
              <a:t>geboren werden</a:t>
            </a:r>
            <a:r>
              <a:rPr lang="de-DE" dirty="0" smtClean="0"/>
              <a:t>, „von oben“ geboren . </a:t>
            </a:r>
            <a:endParaRPr lang="de-AT" dirty="0"/>
          </a:p>
        </p:txBody>
      </p:sp>
    </p:spTree>
    <p:extLst>
      <p:ext uri="{BB962C8B-B14F-4D97-AF65-F5344CB8AC3E}">
        <p14:creationId xmlns:p14="http://schemas.microsoft.com/office/powerpoint/2010/main" val="226171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2748778"/>
          </a:xfrm>
        </p:spPr>
        <p:txBody>
          <a:bodyPr>
            <a:normAutofit/>
          </a:bodyPr>
          <a:lstStyle/>
          <a:p>
            <a:r>
              <a:rPr lang="de-DE" dirty="0"/>
              <a:t>Johannes hörte im Gefängnis </a:t>
            </a:r>
            <a:br>
              <a:rPr lang="de-DE" dirty="0"/>
            </a:br>
            <a:r>
              <a:rPr lang="de-DE" dirty="0"/>
              <a:t>von den Taten des Christus. </a:t>
            </a:r>
            <a:endParaRPr lang="de-AT" dirty="0"/>
          </a:p>
        </p:txBody>
      </p:sp>
      <p:sp>
        <p:nvSpPr>
          <p:cNvPr id="3" name="Inhaltsplatzhalter 2"/>
          <p:cNvSpPr>
            <a:spLocks noGrp="1"/>
          </p:cNvSpPr>
          <p:nvPr>
            <p:ph idx="1"/>
          </p:nvPr>
        </p:nvSpPr>
        <p:spPr>
          <a:xfrm>
            <a:off x="838200" y="3781167"/>
            <a:ext cx="10515600" cy="2395795"/>
          </a:xfrm>
        </p:spPr>
        <p:txBody>
          <a:bodyPr/>
          <a:lstStyle/>
          <a:p>
            <a:r>
              <a:rPr lang="de-AT" u="sng" dirty="0" smtClean="0"/>
              <a:t>Wo</a:t>
            </a:r>
            <a:r>
              <a:rPr lang="de-AT" dirty="0" smtClean="0"/>
              <a:t> ist Johannes im Gefängnis?</a:t>
            </a:r>
          </a:p>
          <a:p>
            <a:r>
              <a:rPr lang="de-AT" u="sng" dirty="0" smtClean="0"/>
              <a:t>Weshalb</a:t>
            </a:r>
            <a:r>
              <a:rPr lang="de-AT" dirty="0" smtClean="0"/>
              <a:t> ist er im Gefängnis?</a:t>
            </a:r>
          </a:p>
          <a:p>
            <a:r>
              <a:rPr lang="de-AT" u="sng" dirty="0" smtClean="0"/>
              <a:t>Wod</a:t>
            </a:r>
            <a:r>
              <a:rPr lang="de-AT" u="sng" dirty="0" smtClean="0"/>
              <a:t>urch</a:t>
            </a:r>
            <a:r>
              <a:rPr lang="de-AT" dirty="0" smtClean="0"/>
              <a:t> </a:t>
            </a:r>
            <a:r>
              <a:rPr lang="de-AT" dirty="0" smtClean="0"/>
              <a:t>hörte er </a:t>
            </a:r>
            <a:r>
              <a:rPr lang="de-AT" dirty="0" smtClean="0"/>
              <a:t>von den Taten des Christus? </a:t>
            </a:r>
            <a:endParaRPr lang="de-AT" dirty="0"/>
          </a:p>
        </p:txBody>
      </p:sp>
    </p:spTree>
    <p:extLst>
      <p:ext uri="{BB962C8B-B14F-4D97-AF65-F5344CB8AC3E}">
        <p14:creationId xmlns:p14="http://schemas.microsoft.com/office/powerpoint/2010/main" val="2326659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6578" y="365125"/>
            <a:ext cx="10515600" cy="1325563"/>
          </a:xfrm>
        </p:spPr>
        <p:txBody>
          <a:bodyPr>
            <a:normAutofit/>
          </a:bodyPr>
          <a:lstStyle/>
          <a:p>
            <a:r>
              <a:rPr lang="de-AT" sz="2800" u="sng" dirty="0">
                <a:latin typeface="+mn-lt"/>
                <a:ea typeface="+mn-ea"/>
                <a:cs typeface="+mn-cs"/>
              </a:rPr>
              <a:t>Wo? </a:t>
            </a:r>
            <a:r>
              <a:rPr lang="de-AT" sz="2800" dirty="0" smtClean="0">
                <a:latin typeface="+mn-lt"/>
                <a:ea typeface="+mn-ea"/>
                <a:cs typeface="+mn-cs"/>
              </a:rPr>
              <a:t>Auf </a:t>
            </a:r>
            <a:r>
              <a:rPr lang="de-AT" sz="2800" dirty="0" err="1" smtClean="0">
                <a:latin typeface="+mn-lt"/>
                <a:ea typeface="+mn-ea"/>
                <a:cs typeface="+mn-cs"/>
              </a:rPr>
              <a:t>Machärus</a:t>
            </a:r>
            <a:r>
              <a:rPr lang="de-AT" sz="2800" dirty="0" smtClean="0">
                <a:latin typeface="+mn-lt"/>
                <a:ea typeface="+mn-ea"/>
                <a:cs typeface="+mn-cs"/>
              </a:rPr>
              <a:t>. Die </a:t>
            </a:r>
            <a:r>
              <a:rPr lang="de-AT" sz="2800" dirty="0">
                <a:latin typeface="+mn-lt"/>
                <a:ea typeface="+mn-ea"/>
                <a:cs typeface="+mn-cs"/>
              </a:rPr>
              <a:t>Festung </a:t>
            </a:r>
            <a:r>
              <a:rPr lang="de-AT" sz="2800" dirty="0" smtClean="0">
                <a:latin typeface="+mn-lt"/>
                <a:ea typeface="+mn-ea"/>
                <a:cs typeface="+mn-cs"/>
              </a:rPr>
              <a:t>lag </a:t>
            </a:r>
            <a:r>
              <a:rPr lang="de-AT" sz="2800" dirty="0">
                <a:latin typeface="+mn-lt"/>
                <a:ea typeface="+mn-ea"/>
                <a:cs typeface="+mn-cs"/>
              </a:rPr>
              <a:t>östlich vom </a:t>
            </a:r>
            <a:r>
              <a:rPr lang="de-AT" sz="2800" dirty="0">
                <a:latin typeface="+mn-lt"/>
                <a:ea typeface="+mn-ea"/>
                <a:cs typeface="+mn-cs"/>
              </a:rPr>
              <a:t>Toten </a:t>
            </a:r>
            <a:r>
              <a:rPr lang="de-AT" sz="2800" dirty="0" smtClean="0">
                <a:latin typeface="+mn-lt"/>
                <a:ea typeface="+mn-ea"/>
                <a:cs typeface="+mn-cs"/>
              </a:rPr>
              <a:t>Meer – im heutigen Jordanien. </a:t>
            </a:r>
            <a:endParaRPr lang="de-AT" sz="2800" dirty="0">
              <a:latin typeface="+mn-lt"/>
              <a:ea typeface="+mn-ea"/>
              <a:cs typeface="+mn-cs"/>
            </a:endParaRPr>
          </a:p>
        </p:txBody>
      </p:sp>
      <p:pic>
        <p:nvPicPr>
          <p:cNvPr id="4" name="Inhaltsplatzhalt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6578" y="1690688"/>
            <a:ext cx="7029898" cy="4690259"/>
          </a:xfrm>
        </p:spPr>
      </p:pic>
      <p:sp>
        <p:nvSpPr>
          <p:cNvPr id="5" name="Inhaltsplatzhalter 4"/>
          <p:cNvSpPr>
            <a:spLocks noGrp="1"/>
          </p:cNvSpPr>
          <p:nvPr>
            <p:ph sz="half" idx="2"/>
          </p:nvPr>
        </p:nvSpPr>
        <p:spPr>
          <a:xfrm>
            <a:off x="8015416" y="1758054"/>
            <a:ext cx="3453713" cy="4555525"/>
          </a:xfrm>
        </p:spPr>
        <p:txBody>
          <a:bodyPr>
            <a:normAutofit fontScale="92500"/>
          </a:bodyPr>
          <a:lstStyle/>
          <a:p>
            <a:pPr marL="0" indent="0">
              <a:buNone/>
            </a:pPr>
            <a:r>
              <a:rPr lang="de-AT" sz="2500" u="sng" dirty="0" smtClean="0"/>
              <a:t>Weshalb? </a:t>
            </a:r>
            <a:r>
              <a:rPr lang="de-AT" sz="2500" dirty="0"/>
              <a:t>Johannes hatte zu Herodes gesagt: Es ist dir nicht erlaubt, die Frau deines Bruders zur Frau zu haben. </a:t>
            </a:r>
            <a:r>
              <a:rPr lang="de-AT" sz="2500" dirty="0"/>
              <a:t>(</a:t>
            </a:r>
            <a:r>
              <a:rPr lang="de-AT" sz="2500" dirty="0" err="1"/>
              <a:t>Mk</a:t>
            </a:r>
            <a:r>
              <a:rPr lang="de-AT" sz="2500" dirty="0"/>
              <a:t> 6,17f</a:t>
            </a:r>
            <a:r>
              <a:rPr lang="de-AT" sz="2500" dirty="0"/>
              <a:t>)</a:t>
            </a:r>
          </a:p>
          <a:p>
            <a:pPr marL="0" indent="0">
              <a:buNone/>
            </a:pPr>
            <a:endParaRPr lang="de-AT" sz="2500" dirty="0"/>
          </a:p>
          <a:p>
            <a:pPr marL="0" indent="0">
              <a:buNone/>
            </a:pPr>
            <a:r>
              <a:rPr lang="de-AT" sz="2500" u="sng" dirty="0"/>
              <a:t>Wodurch? </a:t>
            </a:r>
            <a:r>
              <a:rPr lang="de-AT" sz="2500" dirty="0"/>
              <a:t>Der Ruf Jesu verbreitete sich innerhalb des ersten Jahres enorm, sodass die Johannes-Jünger verunsichert </a:t>
            </a:r>
            <a:r>
              <a:rPr lang="de-AT" sz="2500" dirty="0" smtClean="0"/>
              <a:t>waren: Ist Jesus der Messias, der Christus?</a:t>
            </a:r>
            <a:endParaRPr lang="de-AT" sz="2500" dirty="0"/>
          </a:p>
        </p:txBody>
      </p:sp>
    </p:spTree>
    <p:extLst>
      <p:ext uri="{BB962C8B-B14F-4D97-AF65-F5344CB8AC3E}">
        <p14:creationId xmlns:p14="http://schemas.microsoft.com/office/powerpoint/2010/main" val="283555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2238032"/>
          </a:xfrm>
        </p:spPr>
        <p:txBody>
          <a:bodyPr>
            <a:noAutofit/>
          </a:bodyPr>
          <a:lstStyle/>
          <a:p>
            <a:pPr algn="ctr"/>
            <a:r>
              <a:rPr lang="de-AT" sz="2400" dirty="0"/>
              <a:t>Es war schon die zweite Inhaftierung des Täufer. </a:t>
            </a:r>
            <a:r>
              <a:rPr lang="de-AT" sz="2400" dirty="0" smtClean="0"/>
              <a:t>Jesus wurde bei Jericho von ihm getauft und während der 40 Tage Jesu in der Wüste war </a:t>
            </a:r>
            <a:r>
              <a:rPr lang="de-AT" sz="2400" dirty="0"/>
              <a:t>die </a:t>
            </a:r>
            <a:r>
              <a:rPr lang="de-AT" sz="2400" dirty="0" smtClean="0"/>
              <a:t>erste Festnahme. Aus </a:t>
            </a:r>
            <a:r>
              <a:rPr lang="de-AT" sz="2400" dirty="0"/>
              <a:t>der </a:t>
            </a:r>
            <a:r>
              <a:rPr lang="de-AT" sz="2400" dirty="0" smtClean="0"/>
              <a:t>kam er </a:t>
            </a:r>
            <a:r>
              <a:rPr lang="de-AT" sz="2400" dirty="0"/>
              <a:t>durch </a:t>
            </a:r>
            <a:r>
              <a:rPr lang="de-AT" sz="2400" dirty="0" smtClean="0"/>
              <a:t>hohes Lösegeld  frei. Danach wirkte Johannes 80 </a:t>
            </a:r>
            <a:r>
              <a:rPr lang="de-AT" sz="2400" dirty="0"/>
              <a:t>km weiter </a:t>
            </a:r>
            <a:r>
              <a:rPr lang="de-AT" sz="2400" dirty="0" smtClean="0"/>
              <a:t>nördlich bei </a:t>
            </a:r>
            <a:r>
              <a:rPr lang="de-AT" sz="2400" dirty="0" err="1" smtClean="0"/>
              <a:t>Skytopolis</a:t>
            </a:r>
            <a:r>
              <a:rPr lang="de-AT" sz="2400" dirty="0" smtClean="0"/>
              <a:t> (heute </a:t>
            </a:r>
            <a:r>
              <a:rPr lang="de-AT" sz="2400" dirty="0" err="1" smtClean="0"/>
              <a:t>Bet</a:t>
            </a:r>
            <a:r>
              <a:rPr lang="de-AT" sz="2400" dirty="0" smtClean="0"/>
              <a:t> </a:t>
            </a:r>
            <a:r>
              <a:rPr lang="de-AT" sz="2400" dirty="0" err="1" smtClean="0"/>
              <a:t>Shaen</a:t>
            </a:r>
            <a:r>
              <a:rPr lang="de-AT" sz="2400" dirty="0" smtClean="0"/>
              <a:t>). Von dort wurde er ausgeliefert und nach </a:t>
            </a:r>
            <a:r>
              <a:rPr lang="de-AT" sz="2400" dirty="0" err="1" smtClean="0"/>
              <a:t>Machärus</a:t>
            </a:r>
            <a:r>
              <a:rPr lang="de-AT" sz="2400" dirty="0" smtClean="0"/>
              <a:t> </a:t>
            </a:r>
            <a:br>
              <a:rPr lang="de-AT" sz="2400" dirty="0" smtClean="0"/>
            </a:br>
            <a:r>
              <a:rPr lang="de-AT" sz="2400" dirty="0" smtClean="0"/>
              <a:t>gebracht.</a:t>
            </a:r>
            <a:endParaRPr lang="de-AT" sz="2400" dirty="0"/>
          </a:p>
        </p:txBody>
      </p:sp>
      <p:pic>
        <p:nvPicPr>
          <p:cNvPr id="5" name="Bildplatzhalt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838200" y="1897479"/>
            <a:ext cx="3313670" cy="4674900"/>
          </a:xfr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t="22502" b="43838"/>
          <a:stretch/>
        </p:blipFill>
        <p:spPr>
          <a:xfrm>
            <a:off x="7587050" y="1897479"/>
            <a:ext cx="3478171" cy="1653576"/>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52869" t="61996" r="20471" b="17150"/>
          <a:stretch/>
        </p:blipFill>
        <p:spPr>
          <a:xfrm>
            <a:off x="7587050" y="3688741"/>
            <a:ext cx="2613197" cy="2883638"/>
          </a:xfrm>
          <a:prstGeom prst="rect">
            <a:avLst/>
          </a:prstGeom>
        </p:spPr>
      </p:pic>
    </p:spTree>
    <p:extLst>
      <p:ext uri="{BB962C8B-B14F-4D97-AF65-F5344CB8AC3E}">
        <p14:creationId xmlns:p14="http://schemas.microsoft.com/office/powerpoint/2010/main" val="342417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9389" y="2589342"/>
            <a:ext cx="10515600" cy="2040324"/>
          </a:xfrm>
        </p:spPr>
        <p:txBody>
          <a:bodyPr>
            <a:normAutofit/>
          </a:bodyPr>
          <a:lstStyle/>
          <a:p>
            <a:r>
              <a:rPr lang="de-DE" dirty="0"/>
              <a:t>Da schickte er seine Jünger zu </a:t>
            </a:r>
            <a:r>
              <a:rPr lang="de-DE" dirty="0" smtClean="0"/>
              <a:t>ihm </a:t>
            </a:r>
            <a:r>
              <a:rPr lang="de-DE" dirty="0"/>
              <a:t>und ließ ihn fragen: Bist du der, der kommen soll, oder sollen wir auf einen anderen warten</a:t>
            </a:r>
            <a:r>
              <a:rPr lang="de-DE" sz="5400" dirty="0"/>
              <a:t>?</a:t>
            </a:r>
            <a:endParaRPr lang="de-AT" sz="5400" dirty="0"/>
          </a:p>
        </p:txBody>
      </p:sp>
    </p:spTree>
    <p:extLst>
      <p:ext uri="{BB962C8B-B14F-4D97-AF65-F5344CB8AC3E}">
        <p14:creationId xmlns:p14="http://schemas.microsoft.com/office/powerpoint/2010/main" val="237114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2213318"/>
          </a:xfrm>
        </p:spPr>
        <p:txBody>
          <a:bodyPr>
            <a:noAutofit/>
          </a:bodyPr>
          <a:lstStyle/>
          <a:p>
            <a:r>
              <a:rPr lang="de-DE" dirty="0" smtClean="0"/>
              <a:t>Jesus </a:t>
            </a:r>
            <a:r>
              <a:rPr lang="de-DE" dirty="0"/>
              <a:t>antwortete ihnen: Geht und berichtet Johannes, was ihr hört und seht</a:t>
            </a:r>
            <a:r>
              <a:rPr lang="de-DE" dirty="0" smtClean="0"/>
              <a:t>: </a:t>
            </a:r>
            <a:r>
              <a:rPr lang="de-DE" dirty="0"/>
              <a:t>Blinde sehen wieder und Lahme gehen; Aussätzige werden rein und Taube hören; Tote stehen </a:t>
            </a:r>
            <a:r>
              <a:rPr lang="de-DE" dirty="0" smtClean="0"/>
              <a:t>auf</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277" b="25408"/>
          <a:stretch/>
        </p:blipFill>
        <p:spPr>
          <a:xfrm>
            <a:off x="838200" y="2736326"/>
            <a:ext cx="8083378" cy="4020388"/>
          </a:xfrm>
        </p:spPr>
      </p:pic>
      <p:sp>
        <p:nvSpPr>
          <p:cNvPr id="6" name="Rechteck 5"/>
          <p:cNvSpPr/>
          <p:nvPr/>
        </p:nvSpPr>
        <p:spPr>
          <a:xfrm>
            <a:off x="9218141" y="2802578"/>
            <a:ext cx="1771135" cy="3693319"/>
          </a:xfrm>
          <a:prstGeom prst="rect">
            <a:avLst/>
          </a:prstGeom>
        </p:spPr>
        <p:txBody>
          <a:bodyPr wrap="square">
            <a:spAutoFit/>
          </a:bodyPr>
          <a:lstStyle/>
          <a:p>
            <a:r>
              <a:rPr lang="de-DE" dirty="0" smtClean="0">
                <a:solidFill>
                  <a:srgbClr val="000000"/>
                </a:solidFill>
                <a:latin typeface="TimesNewRomanPSMT"/>
                <a:ea typeface="Calibri" panose="020F0502020204030204" pitchFamily="34" charset="0"/>
                <a:cs typeface="TimesNewRomanPSMT"/>
              </a:rPr>
              <a:t>Ruinen von Kafarnaum: Unter der modernen Kirche lag das Petrus-Haus, wo sie einen Gelähmten durch das Dach zu Jesus hinunterließen. Er konnte wieder gehen.</a:t>
            </a:r>
            <a:endParaRPr lang="de-AT" dirty="0"/>
          </a:p>
        </p:txBody>
      </p:sp>
    </p:spTree>
    <p:extLst>
      <p:ext uri="{BB962C8B-B14F-4D97-AF65-F5344CB8AC3E}">
        <p14:creationId xmlns:p14="http://schemas.microsoft.com/office/powerpoint/2010/main" val="347100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1109" y="455742"/>
            <a:ext cx="10515600" cy="1323632"/>
          </a:xfrm>
        </p:spPr>
        <p:txBody>
          <a:bodyPr>
            <a:normAutofit/>
          </a:bodyPr>
          <a:lstStyle/>
          <a:p>
            <a:r>
              <a:rPr lang="de-DE" dirty="0"/>
              <a:t>und Armen wird das Evangelium verkündet</a:t>
            </a:r>
            <a:r>
              <a:rPr lang="de-DE" dirty="0" smtClean="0"/>
              <a:t>. Selig </a:t>
            </a:r>
            <a:r>
              <a:rPr lang="de-DE" dirty="0"/>
              <a:t>ist, wer an mir keinen Anstoß nimmt.</a:t>
            </a:r>
            <a:endParaRPr lang="de-AT"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09" y="1861751"/>
            <a:ext cx="6810571" cy="4603236"/>
          </a:xfrm>
          <a:prstGeom prst="rect">
            <a:avLst/>
          </a:prstGeom>
        </p:spPr>
      </p:pic>
      <p:sp>
        <p:nvSpPr>
          <p:cNvPr id="6" name="Rechteck 5"/>
          <p:cNvSpPr/>
          <p:nvPr/>
        </p:nvSpPr>
        <p:spPr>
          <a:xfrm>
            <a:off x="7989144" y="3443416"/>
            <a:ext cx="3257565" cy="2308324"/>
          </a:xfrm>
          <a:prstGeom prst="rect">
            <a:avLst/>
          </a:prstGeom>
        </p:spPr>
        <p:txBody>
          <a:bodyPr wrap="square">
            <a:spAutoFit/>
          </a:bodyPr>
          <a:lstStyle/>
          <a:p>
            <a:r>
              <a:rPr lang="de-DE" dirty="0" smtClean="0"/>
              <a:t>Der erwartete Messias wird sich nicht mit den Armen befassen, sondern er muss die große Politik im Land ändern, den Tempel und seine Verwaltung reinigen. Jesus entsprach nicht den Messias-Erwartungen  seiner Zeit. </a:t>
            </a:r>
            <a:endParaRPr lang="de-AT" dirty="0"/>
          </a:p>
        </p:txBody>
      </p:sp>
    </p:spTree>
    <p:extLst>
      <p:ext uri="{BB962C8B-B14F-4D97-AF65-F5344CB8AC3E}">
        <p14:creationId xmlns:p14="http://schemas.microsoft.com/office/powerpoint/2010/main" val="252730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68626"/>
          </a:xfrm>
        </p:spPr>
        <p:txBody>
          <a:bodyPr>
            <a:normAutofit/>
          </a:bodyPr>
          <a:lstStyle/>
          <a:p>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Jesus </a:t>
            </a:r>
            <a:r>
              <a:rPr lang="de-AT" sz="2400" dirty="0">
                <a:latin typeface="Calibri" panose="020F0502020204030204" pitchFamily="34" charset="0"/>
                <a:ea typeface="Calibri" panose="020F0502020204030204" pitchFamily="34" charset="0"/>
                <a:cs typeface="Times New Roman" panose="02020603050405020304" pitchFamily="18" charset="0"/>
              </a:rPr>
              <a:t>hatte </a:t>
            </a:r>
            <a:r>
              <a:rPr lang="de-AT" sz="2400" dirty="0" smtClean="0">
                <a:latin typeface="Calibri" panose="020F0502020204030204" pitchFamily="34" charset="0"/>
                <a:ea typeface="Calibri" panose="020F0502020204030204" pitchFamily="34" charset="0"/>
                <a:cs typeface="Times New Roman" panose="02020603050405020304" pitchFamily="18" charset="0"/>
              </a:rPr>
              <a:t>einerseits aufgezählt, was tatsächlich geschehen war im ersten Jahr seines Wirkens.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Andererseits </a:t>
            </a:r>
            <a:r>
              <a:rPr lang="de-AT" sz="2400" dirty="0">
                <a:latin typeface="Calibri" panose="020F0502020204030204" pitchFamily="34" charset="0"/>
                <a:ea typeface="Calibri" panose="020F0502020204030204" pitchFamily="34" charset="0"/>
                <a:cs typeface="Times New Roman" panose="02020603050405020304" pitchFamily="18" charset="0"/>
              </a:rPr>
              <a:t>musste dabei einem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mit der Bibel Vertrauten ein Prophetentext einfallen: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„Seht</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euer Gott! …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Er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selbst kommt und wird euch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retten</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Dann werden die Augen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der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Blinden aufgetan und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die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Ohren der Tauben werden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geöffnet</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Dann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springt der Lahme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wie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ein Hirsch und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die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Zunge des Stummen frohlockt</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denn in der Wüste sind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Wasser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hervorgebrochen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und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Flüsse in der Steppe“. </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a:t>
            </a:r>
            <a:r>
              <a:rPr lang="de-AT" sz="2400" dirty="0" err="1" smtClean="0">
                <a:effectLst/>
                <a:latin typeface="Calibri" panose="020F0502020204030204" pitchFamily="34" charset="0"/>
                <a:ea typeface="Calibri" panose="020F0502020204030204" pitchFamily="34" charset="0"/>
                <a:cs typeface="Times New Roman" panose="02020603050405020304" pitchFamily="18" charset="0"/>
              </a:rPr>
              <a:t>Jes</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35,5f</a:t>
            </a: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  </a:t>
            </a:r>
            <a:br>
              <a:rPr lang="de-AT" sz="2400" dirty="0" smtClean="0">
                <a:effectLst/>
                <a:latin typeface="Calibri" panose="020F0502020204030204" pitchFamily="34" charset="0"/>
                <a:ea typeface="Calibri" panose="020F0502020204030204" pitchFamily="34" charset="0"/>
                <a:cs typeface="Times New Roman" panose="02020603050405020304" pitchFamily="18" charset="0"/>
              </a:rPr>
            </a:br>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Foto: Bach durch Wüste </a:t>
            </a:r>
            <a:r>
              <a:rPr lang="de-AT" sz="2400" dirty="0" err="1" smtClean="0">
                <a:effectLst/>
                <a:latin typeface="Calibri" panose="020F0502020204030204" pitchFamily="34" charset="0"/>
                <a:ea typeface="Calibri" panose="020F0502020204030204" pitchFamily="34" charset="0"/>
                <a:cs typeface="Times New Roman" panose="02020603050405020304" pitchFamily="18" charset="0"/>
              </a:rPr>
              <a:t>Juda</a:t>
            </a:r>
            <a:endParaRPr lang="de-AT" sz="24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71069" y="1403136"/>
            <a:ext cx="6608632" cy="4956475"/>
          </a:xfrm>
        </p:spPr>
      </p:pic>
    </p:spTree>
    <p:extLst>
      <p:ext uri="{BB962C8B-B14F-4D97-AF65-F5344CB8AC3E}">
        <p14:creationId xmlns:p14="http://schemas.microsoft.com/office/powerpoint/2010/main" val="76598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2213318"/>
          </a:xfrm>
        </p:spPr>
        <p:txBody>
          <a:bodyPr>
            <a:normAutofit/>
          </a:bodyPr>
          <a:lstStyle/>
          <a:p>
            <a:r>
              <a:rPr lang="de-AT" sz="2800" dirty="0">
                <a:latin typeface="Calibri" panose="020F0502020204030204" pitchFamily="34" charset="0"/>
                <a:ea typeface="Calibri" panose="020F0502020204030204" pitchFamily="34" charset="0"/>
                <a:cs typeface="Times New Roman" panose="02020603050405020304" pitchFamily="18" charset="0"/>
              </a:rPr>
              <a:t> </a:t>
            </a:r>
            <a:r>
              <a:rPr lang="de-AT" sz="2800" dirty="0" err="1" smtClean="0">
                <a:latin typeface="Calibri" panose="020F0502020204030204" pitchFamily="34" charset="0"/>
                <a:ea typeface="Calibri" panose="020F0502020204030204" pitchFamily="34" charset="0"/>
                <a:cs typeface="Times New Roman" panose="02020603050405020304" pitchFamily="18" charset="0"/>
              </a:rPr>
              <a:t>Weiters</a:t>
            </a:r>
            <a:r>
              <a:rPr lang="de-AT" sz="2800" dirty="0" smtClean="0">
                <a:latin typeface="Calibri" panose="020F0502020204030204" pitchFamily="34" charset="0"/>
                <a:ea typeface="Calibri" panose="020F0502020204030204" pitchFamily="34" charset="0"/>
                <a:cs typeface="Times New Roman" panose="02020603050405020304" pitchFamily="18" charset="0"/>
              </a:rPr>
              <a:t> ist beim Propheten zu lesen: </a:t>
            </a:r>
            <a:r>
              <a:rPr lang="de-AT" sz="2800" dirty="0" smtClean="0">
                <a:effectLst/>
                <a:latin typeface="Calibri" panose="020F0502020204030204" pitchFamily="34" charset="0"/>
                <a:ea typeface="Calibri" panose="020F0502020204030204" pitchFamily="34" charset="0"/>
                <a:cs typeface="Times New Roman" panose="02020603050405020304" pitchFamily="18" charset="0"/>
              </a:rPr>
              <a:t>„Der </a:t>
            </a:r>
            <a:r>
              <a:rPr lang="de-AT" sz="2800" dirty="0" smtClean="0">
                <a:effectLst/>
                <a:latin typeface="Calibri" panose="020F0502020204030204" pitchFamily="34" charset="0"/>
                <a:ea typeface="Calibri" panose="020F0502020204030204" pitchFamily="34" charset="0"/>
                <a:cs typeface="Times New Roman" panose="02020603050405020304" pitchFamily="18" charset="0"/>
              </a:rPr>
              <a:t>Geist des Herrn ruht auf mir. Denn der Herr hat mich gesalbt; er hat mich gesandt, um den Armen frohe Botschaft zu bringen, um die zu heilen, die gebrochenen Herzens sind“. (</a:t>
            </a:r>
            <a:r>
              <a:rPr lang="de-AT" sz="2800" dirty="0" err="1" smtClean="0">
                <a:effectLst/>
                <a:latin typeface="Calibri" panose="020F0502020204030204" pitchFamily="34" charset="0"/>
                <a:ea typeface="Calibri" panose="020F0502020204030204" pitchFamily="34" charset="0"/>
                <a:cs typeface="Times New Roman" panose="02020603050405020304" pitchFamily="18" charset="0"/>
              </a:rPr>
              <a:t>Jes</a:t>
            </a:r>
            <a:r>
              <a:rPr lang="de-AT" sz="2800" dirty="0" smtClean="0">
                <a:effectLst/>
                <a:latin typeface="Calibri" panose="020F0502020204030204" pitchFamily="34" charset="0"/>
                <a:ea typeface="Calibri" panose="020F0502020204030204" pitchFamily="34" charset="0"/>
                <a:cs typeface="Times New Roman" panose="02020603050405020304" pitchFamily="18" charset="0"/>
              </a:rPr>
              <a:t> 61,1) </a:t>
            </a:r>
            <a:endParaRPr lang="de-AT" sz="28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5242" y="2007684"/>
            <a:ext cx="6130596" cy="4597948"/>
          </a:xfrm>
        </p:spPr>
      </p:pic>
      <p:sp>
        <p:nvSpPr>
          <p:cNvPr id="5" name="Rechteck 4"/>
          <p:cNvSpPr/>
          <p:nvPr/>
        </p:nvSpPr>
        <p:spPr>
          <a:xfrm>
            <a:off x="838200" y="5534452"/>
            <a:ext cx="2753497" cy="646331"/>
          </a:xfrm>
          <a:prstGeom prst="rect">
            <a:avLst/>
          </a:prstGeom>
        </p:spPr>
        <p:txBody>
          <a:bodyPr wrap="square">
            <a:spAutoFit/>
          </a:bodyPr>
          <a:lstStyle/>
          <a:p>
            <a:r>
              <a:rPr lang="de-DE" dirty="0" smtClean="0"/>
              <a:t>Foto: Schafhirte im Nachbarort von Betlehem</a:t>
            </a:r>
            <a:endParaRPr lang="de-AT" dirty="0"/>
          </a:p>
        </p:txBody>
      </p:sp>
    </p:spTree>
    <p:extLst>
      <p:ext uri="{BB962C8B-B14F-4D97-AF65-F5344CB8AC3E}">
        <p14:creationId xmlns:p14="http://schemas.microsoft.com/office/powerpoint/2010/main" val="251309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Words>
  <Application>Microsoft Office PowerPoint</Application>
  <PresentationFormat>Breitbild</PresentationFormat>
  <Paragraphs>27</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Calibri Light</vt:lpstr>
      <vt:lpstr>Times New Roman</vt:lpstr>
      <vt:lpstr>TimesNewRomanPSMT</vt:lpstr>
      <vt:lpstr>Office Theme</vt:lpstr>
      <vt:lpstr>Frage des Täufers</vt:lpstr>
      <vt:lpstr>Johannes hörte im Gefängnis  von den Taten des Christus. </vt:lpstr>
      <vt:lpstr>Wo? Auf Machärus. Die Festung lag östlich vom Toten Meer – im heutigen Jordanien. </vt:lpstr>
      <vt:lpstr>Es war schon die zweite Inhaftierung des Täufer. Jesus wurde bei Jericho von ihm getauft und während der 40 Tage Jesu in der Wüste war die erste Festnahme. Aus der kam er durch hohes Lösegeld  frei. Danach wirkte Johannes 80 km weiter nördlich bei Skytopolis (heute Bet Shaen). Von dort wurde er ausgeliefert und nach Machärus  gebracht.</vt:lpstr>
      <vt:lpstr>Da schickte er seine Jünger zu ihm und ließ ihn fragen: Bist du der, der kommen soll, oder sollen wir auf einen anderen warten?</vt:lpstr>
      <vt:lpstr>Jesus antwortete ihnen: Geht und berichtet Johannes, was ihr hört und seht: Blinde sehen wieder und Lahme gehen; Aussätzige werden rein und Taube hören; Tote stehen auf</vt:lpstr>
      <vt:lpstr>und Armen wird das Evangelium verkündet. Selig ist, wer an mir keinen Anstoß nimmt.</vt:lpstr>
      <vt:lpstr>Jesus hatte einerseits aufgezählt, was tatsächlich geschehen war im ersten Jahr seines Wirkens. Andererseits musste dabei einem mit der Bibel Vertrauten ein Prophetentext einfallen:  „Seht, euer Gott! …  Er selbst kommt und wird euch  retten. Dann werden die Augen  der Blinden aufgetan und  die Ohren der Tauben werden  geöffnet.  Dann springt der Lahme  wie ein Hirsch und  die Zunge des Stummen frohlockt,  denn in der Wüste sind  Wasser hervorgebrochen  und Flüsse in der Steppe“.  (Jes 35,5f)   Foto: Bach durch Wüste Juda</vt:lpstr>
      <vt:lpstr> Weiters ist beim Propheten zu lesen: „Der Geist des Herrn ruht auf mir. Denn der Herr hat mich gesalbt; er hat mich gesandt, um den Armen frohe Botschaft zu bringen, um die zu heilen, die gebrochenen Herzens sind“. (Jes 61,1) </vt:lpstr>
      <vt:lpstr>Als sie gegangen waren, begann Jesus zu der Menge über Johannes zu reden: Was habt ihr denn sehen wollen, als ihr  in die Wüste  hinaus- gegangen seid?  Ein Schilfrohr,  das im Wind  schwankt?</vt:lpstr>
      <vt:lpstr>Oder was habt ihr sehen wollen, als ihr hinausgegangen seid? Einen Mann in feiner Kleidung?  Siehe, die fein  gekleidet sind,  findet man  in den Palästen  der Könige.</vt:lpstr>
      <vt:lpstr>Oder wozu seid ihr hinausgegangen? Um einen Propheten zu sehen? Ja, ich sage euch: sogar mehr als einen Propheten. Dieser ist es,  von dem geschrieben steht: Siehe,  ich sende  meinen Boten  vor dir her,  der deinen  Weg vor dir  bahnen wird.  (Mal 3,1)</vt:lpstr>
      <vt:lpstr>Amen, ich sage euch: Unter den von einer Frau Geborenen ist kein Größerer aufgetreten als Johannes  der Täufer;  doch der  Kleinste im  Himmelreich  ist größer als er.</vt:lpstr>
      <vt:lpstr>Kann jemand auch anders als von einer Frau geboren sein? Im Johannes-Evangelium erklärt Jesus einem führenden Juden namens Nikodemus, dass es über die natürliche Geburt hinaus eine weitere, höhere Geburt gibt: „Wenn jemand nicht von oben geboren wird, kann er das Reich Gottes nicht sehen“ (Joh 3,3)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Frage des Täufers</dc:title>
  <dc:creator>Microsoft-Konto</dc:creator>
  <cp:lastModifiedBy>Microsoft-Konto</cp:lastModifiedBy>
  <cp:revision>28</cp:revision>
  <dcterms:created xsi:type="dcterms:W3CDTF">2022-12-05T16:20:24Z</dcterms:created>
  <dcterms:modified xsi:type="dcterms:W3CDTF">2025-12-05T16:30:14Z</dcterms:modified>
</cp:coreProperties>
</file>